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68" r:id="rId5"/>
    <p:sldMasterId id="2147483678" r:id="rId6"/>
    <p:sldMasterId id="2147483688" r:id="rId7"/>
  </p:sldMasterIdLst>
  <p:notesMasterIdLst>
    <p:notesMasterId r:id="rId36"/>
  </p:notesMasterIdLst>
  <p:sldIdLst>
    <p:sldId id="580" r:id="rId8"/>
    <p:sldId id="326" r:id="rId9"/>
    <p:sldId id="343" r:id="rId10"/>
    <p:sldId id="328" r:id="rId11"/>
    <p:sldId id="581" r:id="rId12"/>
    <p:sldId id="582" r:id="rId13"/>
    <p:sldId id="583" r:id="rId14"/>
    <p:sldId id="584" r:id="rId15"/>
    <p:sldId id="585" r:id="rId16"/>
    <p:sldId id="586" r:id="rId17"/>
    <p:sldId id="587" r:id="rId18"/>
    <p:sldId id="363" r:id="rId19"/>
    <p:sldId id="365" r:id="rId20"/>
    <p:sldId id="366" r:id="rId21"/>
    <p:sldId id="408" r:id="rId22"/>
    <p:sldId id="352" r:id="rId23"/>
    <p:sldId id="345" r:id="rId24"/>
    <p:sldId id="350" r:id="rId25"/>
    <p:sldId id="353" r:id="rId26"/>
    <p:sldId id="355" r:id="rId27"/>
    <p:sldId id="356" r:id="rId28"/>
    <p:sldId id="357" r:id="rId29"/>
    <p:sldId id="358" r:id="rId30"/>
    <p:sldId id="359" r:id="rId31"/>
    <p:sldId id="360" r:id="rId32"/>
    <p:sldId id="361" r:id="rId33"/>
    <p:sldId id="362" r:id="rId34"/>
    <p:sldId id="589" r:id="rId35"/>
  </p:sldIdLst>
  <p:sldSz cx="9144000" cy="6858000" type="screen4x3"/>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Leek" initials="BL" lastIdx="1" clrIdx="0">
    <p:extLst>
      <p:ext uri="{19B8F6BF-5375-455C-9EA6-DF929625EA0E}">
        <p15:presenceInfo xmlns:p15="http://schemas.microsoft.com/office/powerpoint/2012/main" userId="Bob Le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4C"/>
    <a:srgbClr val="F07D66"/>
    <a:srgbClr val="FFD03B"/>
    <a:srgbClr val="34B9BC"/>
    <a:srgbClr val="33D933"/>
    <a:srgbClr val="FFDA65"/>
    <a:srgbClr val="FFE07D"/>
    <a:srgbClr val="08B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84" autoAdjust="0"/>
  </p:normalViewPr>
  <p:slideViewPr>
    <p:cSldViewPr>
      <p:cViewPr varScale="1">
        <p:scale>
          <a:sx n="82" d="100"/>
          <a:sy n="82" d="100"/>
        </p:scale>
        <p:origin x="10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Kester" userId="792af27a-4ef0-4614-95d5-d4f0538ade61" providerId="ADAL" clId="{580EFC96-BC0D-4909-A37B-AF119CC3FBC0}"/>
    <pc:docChg chg="custSel modSld">
      <pc:chgData name="George Kester" userId="792af27a-4ef0-4614-95d5-d4f0538ade61" providerId="ADAL" clId="{580EFC96-BC0D-4909-A37B-AF119CC3FBC0}" dt="2022-08-24T15:00:42.866" v="110" actId="20577"/>
      <pc:docMkLst>
        <pc:docMk/>
      </pc:docMkLst>
      <pc:sldChg chg="modSp mod">
        <pc:chgData name="George Kester" userId="792af27a-4ef0-4614-95d5-d4f0538ade61" providerId="ADAL" clId="{580EFC96-BC0D-4909-A37B-AF119CC3FBC0}" dt="2022-08-24T15:00:42.866" v="110" actId="20577"/>
        <pc:sldMkLst>
          <pc:docMk/>
          <pc:sldMk cId="4291363694" sldId="328"/>
        </pc:sldMkLst>
        <pc:spChg chg="mod">
          <ac:chgData name="George Kester" userId="792af27a-4ef0-4614-95d5-d4f0538ade61" providerId="ADAL" clId="{580EFC96-BC0D-4909-A37B-AF119CC3FBC0}" dt="2022-08-24T15:00:42.866" v="110" actId="20577"/>
          <ac:spMkLst>
            <pc:docMk/>
            <pc:sldMk cId="4291363694" sldId="32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53BCAA0-AD1B-4EAC-BBCB-8F3BCACCB21B}" type="datetimeFigureOut">
              <a:rPr lang="nl-NL" smtClean="0"/>
              <a:pPr/>
              <a:t>24-8-2022</a:t>
            </a:fld>
            <a:endParaRPr lang="nl-NL"/>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B2E274EA-CC5C-442D-829C-7E5153679130}" type="slidenum">
              <a:rPr lang="nl-NL" smtClean="0"/>
              <a:pPr/>
              <a:t>‹#›</a:t>
            </a:fld>
            <a:endParaRPr lang="nl-NL"/>
          </a:p>
        </p:txBody>
      </p:sp>
    </p:spTree>
    <p:extLst>
      <p:ext uri="{BB962C8B-B14F-4D97-AF65-F5344CB8AC3E}">
        <p14:creationId xmlns:p14="http://schemas.microsoft.com/office/powerpoint/2010/main" val="415924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C5BBA7F-1E14-470C-953A-1FABE8414DC7}" type="slidenum">
              <a:rPr lang="ja-JP" altLang="en-US" sz="1200" smtClean="0"/>
              <a:pPr/>
              <a:t>16</a:t>
            </a:fld>
            <a:endParaRPr lang="en-US" altLang="ja-JP"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3964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0157E50-F52E-4BCF-93A2-95880ABD2328}" type="slidenum">
              <a:rPr lang="ja-JP" altLang="en-US" sz="1200" smtClean="0"/>
              <a:pPr/>
              <a:t>27</a:t>
            </a:fld>
            <a:endParaRPr lang="en-US" altLang="ja-JP"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a:latin typeface="ＭＳ Ｐゴシック" pitchFamily="34" charset="-128"/>
              <a:ea typeface="ＭＳ Ｐゴシック" pitchFamily="34" charset="-128"/>
            </a:endParaRPr>
          </a:p>
          <a:p>
            <a:pPr eaLnBrk="1" hangingPunct="1">
              <a:spcBef>
                <a:spcPct val="50000"/>
              </a:spcBef>
            </a:pPr>
            <a:endParaRPr lang="en-US" altLang="ja-JP" dirty="0">
              <a:latin typeface="ＭＳ Ｐゴシック" pitchFamily="34" charset="-128"/>
              <a:ea typeface="ＭＳ Ｐゴシック" pitchFamily="34" charset="-128"/>
            </a:endParaRPr>
          </a:p>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08884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908F7FE-7F3E-4858-B08D-7C289550B0BA}" type="slidenum">
              <a:rPr lang="ja-JP" altLang="en-US" sz="1200" smtClean="0"/>
              <a:pPr/>
              <a:t>19</a:t>
            </a:fld>
            <a:endParaRPr lang="en-US" altLang="ja-JP"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a:latin typeface="ＭＳ Ｐゴシック" pitchFamily="34" charset="-128"/>
              <a:ea typeface="ＭＳ Ｐゴシック" pitchFamily="34" charset="-128"/>
            </a:endParaRPr>
          </a:p>
          <a:p>
            <a:pPr eaLnBrk="1" hangingPunct="1"/>
            <a:endParaRPr lang="ja-JP" altLang="en-US" dirty="0">
              <a:latin typeface="ＭＳ Ｐゴシック" pitchFamily="34" charset="-128"/>
              <a:ea typeface="ＭＳ Ｐゴシック" pitchFamily="34" charset="-128"/>
            </a:endParaRPr>
          </a:p>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66264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8EE8D0-C2F8-4E57-A6D6-427CBF0DC77F}" type="slidenum">
              <a:rPr lang="ja-JP" altLang="en-US" sz="1200" smtClean="0"/>
              <a:pPr/>
              <a:t>20</a:t>
            </a:fld>
            <a:endParaRPr lang="en-US" altLang="ja-JP"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56641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A2DF7BD-4832-47A4-A5AC-F4855749458D}" type="slidenum">
              <a:rPr lang="ja-JP" altLang="en-US" sz="1200" smtClean="0"/>
              <a:pPr/>
              <a:t>21</a:t>
            </a:fld>
            <a:endParaRPr lang="en-US" altLang="ja-JP"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69153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881CD75-9A00-4E15-9C39-2BB7BEB88676}" type="slidenum">
              <a:rPr lang="ja-JP" altLang="en-US" sz="1200" smtClean="0"/>
              <a:pPr/>
              <a:t>22</a:t>
            </a:fld>
            <a:endParaRPr lang="en-US" altLang="ja-JP"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ＭＳ Ｐゴシック" pitchFamily="34" charset="-128"/>
              <a:ea typeface="ＭＳ Ｐゴシック" pitchFamily="34" charset="-128"/>
            </a:endParaRPr>
          </a:p>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52591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EBA4E0-4785-4FF0-A1EE-830D96BD8EC2}" type="slidenum">
              <a:rPr lang="ja-JP" altLang="en-US" sz="1200" smtClean="0"/>
              <a:pPr/>
              <a:t>23</a:t>
            </a:fld>
            <a:endParaRPr lang="en-US" altLang="ja-JP"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54844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2BE627-7930-42FF-9D02-45D75980E2B3}" type="slidenum">
              <a:rPr lang="ja-JP" altLang="en-US" sz="1200" smtClean="0"/>
              <a:pPr/>
              <a:t>24</a:t>
            </a:fld>
            <a:endParaRPr lang="en-US" altLang="ja-JP"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ja-JP">
              <a:latin typeface="ＭＳ Ｐゴシック" pitchFamily="34" charset="-128"/>
              <a:ea typeface="ＭＳ Ｐゴシック" pitchFamily="34" charset="-128"/>
            </a:endParaRPr>
          </a:p>
          <a:p>
            <a:pPr eaLnBrk="1" hangingPunct="1"/>
            <a:endParaRPr lang="ja-JP" altLang="en-US">
              <a:latin typeface="Arial" pitchFamily="34" charset="0"/>
              <a:ea typeface="ＭＳ Ｐゴシック" pitchFamily="34" charset="-128"/>
            </a:endParaRPr>
          </a:p>
        </p:txBody>
      </p:sp>
    </p:spTree>
    <p:extLst>
      <p:ext uri="{BB962C8B-B14F-4D97-AF65-F5344CB8AC3E}">
        <p14:creationId xmlns:p14="http://schemas.microsoft.com/office/powerpoint/2010/main" val="346905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DD7D2CB-09C6-4CEA-875A-7193509B164B}" type="slidenum">
              <a:rPr lang="ja-JP" altLang="en-US" sz="1200" smtClean="0"/>
              <a:pPr/>
              <a:t>25</a:t>
            </a:fld>
            <a:endParaRPr lang="en-US" altLang="ja-JP"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Ｐゴシック" pitchFamily="34" charset="-128"/>
              <a:ea typeface="ＭＳ Ｐゴシック" pitchFamily="34" charset="-128"/>
            </a:endParaRPr>
          </a:p>
          <a:p>
            <a:pPr eaLnBrk="1" hangingPunct="1"/>
            <a:endParaRPr lang="en-AU" dirty="0">
              <a:latin typeface="ＭＳ Ｐゴシック" pitchFamily="34" charset="-128"/>
              <a:ea typeface="ＭＳ Ｐゴシック" pitchFamily="34" charset="-128"/>
            </a:endParaRPr>
          </a:p>
          <a:p>
            <a:pPr eaLnBrk="1" hangingPunct="1">
              <a:spcBef>
                <a:spcPct val="50000"/>
              </a:spcBef>
            </a:pPr>
            <a:endParaRPr lang="en-US" altLang="ja-JP" dirty="0">
              <a:latin typeface="ＭＳ Ｐゴシック" pitchFamily="34" charset="-128"/>
              <a:ea typeface="ＭＳ Ｐゴシック" pitchFamily="34" charset="-128"/>
            </a:endParaRPr>
          </a:p>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43061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9BC5016-65FB-4717-A741-003CB2B17844}" type="slidenum">
              <a:rPr lang="ja-JP" altLang="en-US" sz="1200" smtClean="0"/>
              <a:pPr/>
              <a:t>26</a:t>
            </a:fld>
            <a:endParaRPr lang="en-US" altLang="ja-JP"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Ｐゴシック" pitchFamily="34" charset="-128"/>
              <a:ea typeface="ＭＳ Ｐゴシック" pitchFamily="34" charset="-128"/>
            </a:endParaRPr>
          </a:p>
          <a:p>
            <a:pPr eaLnBrk="1" hangingPunct="1"/>
            <a:endParaRPr lang="en-US" altLang="ja-JP" dirty="0">
              <a:latin typeface="ＭＳ Ｐゴシック" pitchFamily="34" charset="-128"/>
              <a:ea typeface="ＭＳ Ｐゴシック" pitchFamily="34" charset="-128"/>
            </a:endParaRPr>
          </a:p>
          <a:p>
            <a:pPr eaLnBrk="1" hangingPunct="1"/>
            <a:endParaRPr lang="en-AU" dirty="0">
              <a:latin typeface="ＭＳ Ｐゴシック" pitchFamily="34" charset="-128"/>
              <a:ea typeface="ＭＳ Ｐゴシック" pitchFamily="34" charset="-128"/>
            </a:endParaRPr>
          </a:p>
          <a:p>
            <a:pPr eaLnBrk="1" hangingPunct="1">
              <a:spcBef>
                <a:spcPct val="50000"/>
              </a:spcBef>
            </a:pPr>
            <a:endParaRPr lang="en-US" altLang="ja-JP" dirty="0">
              <a:latin typeface="ＭＳ Ｐゴシック" pitchFamily="34" charset="-128"/>
              <a:ea typeface="ＭＳ Ｐゴシック" pitchFamily="34" charset="-128"/>
            </a:endParaRPr>
          </a:p>
          <a:p>
            <a:pPr eaLnBrk="1" hangingPunct="1"/>
            <a:endParaRPr lang="ja-JP"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3740753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i="0" baseline="0">
                <a:solidFill>
                  <a:srgbClr val="00A84C"/>
                </a:solidFill>
                <a:effectLst>
                  <a:outerShdw blurRad="38100" dist="38100" dir="2700000" algn="tl">
                    <a:srgbClr val="000000">
                      <a:alpha val="43137"/>
                    </a:srgbClr>
                  </a:outerShdw>
                </a:effectLst>
                <a:latin typeface="Calibri+Heading"/>
              </a:defRPr>
            </a:lvl1pPr>
          </a:lstStyle>
          <a:p>
            <a:r>
              <a:rPr lang="en-US" dirty="0"/>
              <a:t>Click to edit Bedding Plants Title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i="0" baseline="0">
                <a:solidFill>
                  <a:schemeClr val="tx1"/>
                </a:solidFill>
                <a:effectLst>
                  <a:outerShdw blurRad="38100" dist="38100" dir="2700000" algn="tl">
                    <a:srgbClr val="000000">
                      <a:alpha val="43137"/>
                    </a:srgbClr>
                  </a:outerShdw>
                </a:effectLst>
                <a:latin typeface="Calibri+Bod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Bedding Plants subtitle</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EF5C942C-1181-4BD9-8AB8-8A22DB230EF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69277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baseline="0"/>
            </a:lvl1pPr>
          </a:lstStyle>
          <a:p>
            <a:r>
              <a:rPr lang="en-US" dirty="0"/>
              <a:t>Click to edit Bedding Plant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Bedding Plant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288285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637928"/>
            <a:ext cx="8229600" cy="1143000"/>
          </a:xfrm>
        </p:spPr>
        <p:txBody>
          <a:bodyPr/>
          <a:lstStyle>
            <a:lvl1pPr>
              <a:defRPr b="1" i="0" baseline="0">
                <a:solidFill>
                  <a:srgbClr val="00A84C"/>
                </a:solidFill>
                <a:effectLst>
                  <a:outerShdw blurRad="38100" dist="38100" dir="2700000" algn="tl">
                    <a:srgbClr val="000000">
                      <a:alpha val="43137"/>
                    </a:srgbClr>
                  </a:outerShdw>
                </a:effectLst>
              </a:defRPr>
            </a:lvl1pPr>
          </a:lstStyle>
          <a:p>
            <a:r>
              <a:rPr lang="en-US" dirty="0"/>
              <a:t>Click to edit “Thank you”</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262054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a:t>Click to edit Master title style</a:t>
            </a:r>
            <a:endParaRPr lang="af-ZA"/>
          </a:p>
        </p:txBody>
      </p:sp>
      <p:sp>
        <p:nvSpPr>
          <p:cNvPr id="3" name="ClipArt Placeholder 2"/>
          <p:cNvSpPr>
            <a:spLocks noGrp="1"/>
          </p:cNvSpPr>
          <p:nvPr>
            <p:ph type="clipArt" sz="half" idx="1"/>
          </p:nvPr>
        </p:nvSpPr>
        <p:spPr>
          <a:xfrm>
            <a:off x="685800" y="1849438"/>
            <a:ext cx="3810000" cy="4114800"/>
          </a:xfrm>
        </p:spPr>
        <p:txBody>
          <a:bodyPr/>
          <a:lstStyle/>
          <a:p>
            <a:pPr lvl="0"/>
            <a:endParaRPr lang="af-ZA" noProof="0"/>
          </a:p>
        </p:txBody>
      </p:sp>
      <p:sp>
        <p:nvSpPr>
          <p:cNvPr id="4" name="Text Placeholder 3"/>
          <p:cNvSpPr>
            <a:spLocks noGrp="1"/>
          </p:cNvSpPr>
          <p:nvPr>
            <p:ph type="body" sz="half" idx="2"/>
          </p:nvPr>
        </p:nvSpPr>
        <p:spPr>
          <a:xfrm>
            <a:off x="4648200" y="184943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27B0C4B0-057B-48DF-B9C1-678A94D0E9B1}" type="slidenum">
              <a:rPr lang="en-US" altLang="en-US"/>
              <a:pPr>
                <a:defRPr/>
              </a:pPr>
              <a:t>‹#›</a:t>
            </a:fld>
            <a:endParaRPr lang="en-US" altLang="en-US"/>
          </a:p>
        </p:txBody>
      </p:sp>
    </p:spTree>
    <p:extLst>
      <p:ext uri="{BB962C8B-B14F-4D97-AF65-F5344CB8AC3E}">
        <p14:creationId xmlns:p14="http://schemas.microsoft.com/office/powerpoint/2010/main" val="288616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i="0" baseline="0">
                <a:solidFill>
                  <a:srgbClr val="00A84C"/>
                </a:solidFill>
                <a:effectLst>
                  <a:outerShdw blurRad="38100" dist="38100" dir="2700000" algn="tl">
                    <a:srgbClr val="000000">
                      <a:alpha val="43137"/>
                    </a:srgbClr>
                  </a:outerShdw>
                </a:effectLst>
                <a:latin typeface="Calibri+Heading"/>
              </a:defRPr>
            </a:lvl1pPr>
          </a:lstStyle>
          <a:p>
            <a:r>
              <a:rPr lang="en-US" dirty="0"/>
              <a:t>Click to edit Pot Plants title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i="0" baseline="0">
                <a:solidFill>
                  <a:schemeClr val="tx1"/>
                </a:solidFill>
                <a:effectLst>
                  <a:outerShdw blurRad="38100" dist="38100" dir="2700000" algn="tl">
                    <a:srgbClr val="000000">
                      <a:alpha val="43137"/>
                    </a:srgbClr>
                  </a:outerShdw>
                </a:effectLst>
                <a:latin typeface="Calibri+Bod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Pot Plants subtitle</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F1EF41DD-3ABB-4FC7-BCBE-28BC943A8F1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156018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Pot Plants title style</a:t>
            </a:r>
            <a:endParaRPr lang="en-GB" dirty="0"/>
          </a:p>
        </p:txBody>
      </p:sp>
      <p:sp>
        <p:nvSpPr>
          <p:cNvPr id="3" name="Content Placeholder 2"/>
          <p:cNvSpPr>
            <a:spLocks noGrp="1"/>
          </p:cNvSpPr>
          <p:nvPr>
            <p:ph idx="1" hasCustomPrompt="1"/>
          </p:nvPr>
        </p:nvSpPr>
        <p:spPr/>
        <p:txBody>
          <a:body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2037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Click to edit Pot Plants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Pot Plants text styles</a:t>
            </a:r>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336822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Pot Plants title style</a:t>
            </a:r>
            <a:endParaRPr lang="en-GB"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64393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Pot Plants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Pot Plants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endParaRPr lang="nl-NL" dirty="0"/>
          </a:p>
          <a:p>
            <a:r>
              <a:rPr lang="nl-NL" dirty="0"/>
              <a:t>www.SakataOrnamentals.eu</a:t>
            </a:r>
          </a:p>
          <a:p>
            <a:endParaRPr lang="en-GB" dirty="0"/>
          </a:p>
        </p:txBody>
      </p:sp>
      <p:sp>
        <p:nvSpPr>
          <p:cNvPr id="9" name="Slide Number Placeholder 8"/>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3810667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315068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184278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Bedding Plants title style</a:t>
            </a:r>
            <a:endParaRPr lang="en-GB" dirty="0"/>
          </a:p>
        </p:txBody>
      </p:sp>
      <p:sp>
        <p:nvSpPr>
          <p:cNvPr id="3" name="Content Placeholder 2"/>
          <p:cNvSpPr>
            <a:spLocks noGrp="1"/>
          </p:cNvSpPr>
          <p:nvPr>
            <p:ph idx="1" hasCustomPrompt="1"/>
          </p:nvPr>
        </p:nvSpPr>
        <p:spPr/>
        <p:txBody>
          <a:bodyPr/>
          <a:lstStyle>
            <a:lvl1pPr>
              <a:defRPr baseline="0">
                <a:solidFill>
                  <a:schemeClr val="tx1"/>
                </a:solidFill>
              </a:defRPr>
            </a:lvl1p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2300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105968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Pot Plants title style</a:t>
            </a:r>
            <a:endParaRPr lang="en-GB"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Pot Plants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3430544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Pot Plants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Pot Plants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F1EF41DD-3ABB-4FC7-BCBE-28BC943A8F1D}" type="slidenum">
              <a:rPr lang="en-GB" smtClean="0"/>
              <a:t>‹#›</a:t>
            </a:fld>
            <a:endParaRPr lang="en-GB"/>
          </a:p>
        </p:txBody>
      </p:sp>
    </p:spTree>
    <p:extLst>
      <p:ext uri="{BB962C8B-B14F-4D97-AF65-F5344CB8AC3E}">
        <p14:creationId xmlns:p14="http://schemas.microsoft.com/office/powerpoint/2010/main" val="3828953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1637928"/>
            <a:ext cx="8229600" cy="1143000"/>
          </a:xfrm>
        </p:spPr>
        <p:txBody>
          <a:bodyPr/>
          <a:lstStyle>
            <a:lvl1pPr>
              <a:defRPr b="1" i="0" baseline="0">
                <a:solidFill>
                  <a:srgbClr val="00A84C"/>
                </a:solidFill>
                <a:effectLst>
                  <a:outerShdw blurRad="38100" dist="38100" dir="2700000" algn="tl">
                    <a:srgbClr val="000000">
                      <a:alpha val="43137"/>
                    </a:srgbClr>
                  </a:outerShdw>
                </a:effectLst>
              </a:defRPr>
            </a:lvl1pPr>
          </a:lstStyle>
          <a:p>
            <a:r>
              <a:rPr lang="en-US" dirty="0"/>
              <a:t>Click to edit “Thank you”</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532348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i="0" baseline="0">
                <a:solidFill>
                  <a:srgbClr val="00A84C"/>
                </a:solidFill>
                <a:effectLst>
                  <a:outerShdw blurRad="38100" dist="38100" dir="2700000" algn="tl">
                    <a:srgbClr val="000000">
                      <a:alpha val="43137"/>
                    </a:srgbClr>
                  </a:outerShdw>
                </a:effectLst>
                <a:latin typeface="Calibri+Heading"/>
              </a:defRPr>
            </a:lvl1pPr>
          </a:lstStyle>
          <a:p>
            <a:r>
              <a:rPr lang="en-GB" dirty="0"/>
              <a:t>Click to add Cut Flowers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i="0" baseline="0">
                <a:solidFill>
                  <a:schemeClr val="tx1"/>
                </a:solidFill>
                <a:effectLst>
                  <a:outerShdw blurRad="38100" dist="38100" dir="2700000" algn="tl">
                    <a:srgbClr val="000000">
                      <a:alpha val="43137"/>
                    </a:srgbClr>
                  </a:outerShdw>
                </a:effectLst>
                <a:latin typeface="Calibri+Bod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Cut Flowers subtitle</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63513AD5-8C86-4152-8570-858AF7BF900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2216048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Cut Flowers title style</a:t>
            </a:r>
            <a:endParaRPr lang="en-GB" dirty="0"/>
          </a:p>
        </p:txBody>
      </p:sp>
      <p:sp>
        <p:nvSpPr>
          <p:cNvPr id="3" name="Content Placeholder 2"/>
          <p:cNvSpPr>
            <a:spLocks noGrp="1"/>
          </p:cNvSpPr>
          <p:nvPr>
            <p:ph idx="1" hasCustomPrompt="1"/>
          </p:nvPr>
        </p:nvSpPr>
        <p:spPr/>
        <p:txBody>
          <a:bodyPr/>
          <a:lstStyle>
            <a:lvl1pPr>
              <a:defRPr baseline="0"/>
            </a:lvl1pPr>
          </a:lstStyle>
          <a:p>
            <a:pPr lvl="0"/>
            <a:r>
              <a:rPr lang="en-US" dirty="0"/>
              <a:t>Click to edit Cut Flowers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734263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Click to edit Cut Flowers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Cut Flowers text styles</a:t>
            </a:r>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2781426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Cut Flowers title style</a:t>
            </a:r>
            <a:endParaRPr lang="en-GB"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Cut Flowers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Cut Flowers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1947169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Cut Flowers title style</a:t>
            </a:r>
            <a:endParaRPr lang="en-GB"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Cut Flowers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Cut Flowers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Cut Flowers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Cut Flowers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endParaRPr lang="nl-NL" dirty="0"/>
          </a:p>
          <a:p>
            <a:r>
              <a:rPr lang="nl-NL" dirty="0"/>
              <a:t>www.SakataOrnamentals.eu</a:t>
            </a:r>
          </a:p>
          <a:p>
            <a:endParaRPr lang="en-GB" dirty="0"/>
          </a:p>
        </p:txBody>
      </p:sp>
      <p:sp>
        <p:nvSpPr>
          <p:cNvPr id="9" name="Slide Number Placeholder 8"/>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3815347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358448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baseline="0"/>
            </a:lvl1pPr>
          </a:lstStyle>
          <a:p>
            <a:r>
              <a:rPr lang="en-US" dirty="0"/>
              <a:t>Click to edit Bedding Plant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Bedding Plant text styles</a:t>
            </a:r>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3266892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Cut Flowers title style</a:t>
            </a:r>
            <a:endParaRPr lang="en-GB"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Cut Flowers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Cut Flowers r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3661911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63513AD5-8C86-4152-8570-858AF7BF900D}" type="slidenum">
              <a:rPr lang="en-GB" smtClean="0"/>
              <a:t>‹#›</a:t>
            </a:fld>
            <a:endParaRPr lang="en-GB"/>
          </a:p>
        </p:txBody>
      </p:sp>
    </p:spTree>
    <p:extLst>
      <p:ext uri="{BB962C8B-B14F-4D97-AF65-F5344CB8AC3E}">
        <p14:creationId xmlns:p14="http://schemas.microsoft.com/office/powerpoint/2010/main" val="4029391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1637928"/>
            <a:ext cx="8229600" cy="1143000"/>
          </a:xfrm>
        </p:spPr>
        <p:txBody>
          <a:bodyPr/>
          <a:lstStyle>
            <a:lvl1pPr>
              <a:defRPr b="1" i="0" baseline="0">
                <a:solidFill>
                  <a:srgbClr val="00A84C"/>
                </a:solidFill>
                <a:effectLst>
                  <a:outerShdw blurRad="38100" dist="38100" dir="2700000" algn="tl">
                    <a:srgbClr val="000000">
                      <a:alpha val="43137"/>
                    </a:srgbClr>
                  </a:outerShdw>
                </a:effectLst>
              </a:defRPr>
            </a:lvl1pPr>
          </a:lstStyle>
          <a:p>
            <a:r>
              <a:rPr lang="en-US" dirty="0"/>
              <a:t>Click to edit “Thank you”</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1213057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i="0" baseline="0">
                <a:solidFill>
                  <a:srgbClr val="00A84C"/>
                </a:solidFill>
                <a:effectLst>
                  <a:outerShdw blurRad="38100" dist="38100" dir="2700000" algn="tl">
                    <a:srgbClr val="000000">
                      <a:alpha val="43137"/>
                    </a:srgbClr>
                  </a:outerShdw>
                </a:effectLst>
                <a:latin typeface="Calibri+Heading"/>
              </a:defRPr>
            </a:lvl1pPr>
          </a:lstStyle>
          <a:p>
            <a:r>
              <a:rPr lang="en-US" dirty="0"/>
              <a:t>Click to edit Cuttings title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i="0" baseline="0">
                <a:solidFill>
                  <a:schemeClr val="tx1"/>
                </a:solidFill>
                <a:effectLst>
                  <a:outerShdw blurRad="38100" dist="38100" dir="2700000" algn="tl">
                    <a:srgbClr val="000000">
                      <a:alpha val="43137"/>
                    </a:srgbClr>
                  </a:outerShdw>
                </a:effectLst>
                <a:latin typeface="Calibri+Bod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Cuttings subtitle</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826973D0-BAFE-49B0-AF89-FC4894588007}"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1176811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Cuttings title style</a:t>
            </a:r>
            <a:endParaRPr lang="en-GB" dirty="0"/>
          </a:p>
        </p:txBody>
      </p:sp>
      <p:sp>
        <p:nvSpPr>
          <p:cNvPr id="3" name="Content Placeholder 2"/>
          <p:cNvSpPr>
            <a:spLocks noGrp="1"/>
          </p:cNvSpPr>
          <p:nvPr>
            <p:ph idx="1" hasCustomPrompt="1"/>
          </p:nvPr>
        </p:nvSpPr>
        <p:spPr/>
        <p:txBody>
          <a:body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3999468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Click to edit Cuttings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Cuttings text styles</a:t>
            </a:r>
          </a:p>
        </p:txBody>
      </p:sp>
      <p:sp>
        <p:nvSpPr>
          <p:cNvPr id="5" name="Footer Placeholder 4"/>
          <p:cNvSpPr>
            <a:spLocks noGrp="1"/>
          </p:cNvSpPr>
          <p:nvPr>
            <p:ph type="ftr" sz="quarter" idx="11"/>
          </p:nvPr>
        </p:nvSpPr>
        <p:spPr/>
        <p:txBody>
          <a:bodyPr/>
          <a:lstStyle/>
          <a:p>
            <a:endParaRPr lang="nl-NL" dirty="0"/>
          </a:p>
          <a:p>
            <a:r>
              <a:rPr lang="nl-NL" dirty="0"/>
              <a:t>www.SakataOrnamentals.eu</a:t>
            </a:r>
          </a:p>
          <a:p>
            <a:endParaRPr lang="en-GB" dirty="0"/>
          </a:p>
        </p:txBody>
      </p:sp>
      <p:sp>
        <p:nvSpPr>
          <p:cNvPr id="6" name="Slide Number Placeholder 5"/>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2973860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Cuttings title style</a:t>
            </a:r>
            <a:endParaRPr lang="en-GB"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2163383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Cuttings title style</a:t>
            </a:r>
            <a:endParaRPr lang="en-GB"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Cuttings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Cuttings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endParaRPr lang="nl-NL" dirty="0"/>
          </a:p>
          <a:p>
            <a:r>
              <a:rPr lang="nl-NL" dirty="0"/>
              <a:t>www.SakataOrnamentals.eu</a:t>
            </a:r>
          </a:p>
          <a:p>
            <a:endParaRPr lang="en-GB" dirty="0"/>
          </a:p>
        </p:txBody>
      </p:sp>
      <p:sp>
        <p:nvSpPr>
          <p:cNvPr id="9" name="Slide Number Placeholder 8"/>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3716003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1499194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Cuttings title style</a:t>
            </a:r>
            <a:endParaRPr lang="en-GB"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Cuttings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6974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outerShdw blurRad="38100" dist="38100" dir="2700000" algn="tl">
                    <a:srgbClr val="000000">
                      <a:alpha val="43137"/>
                    </a:srgbClr>
                  </a:outerShdw>
                </a:effectLst>
              </a:defRPr>
            </a:lvl1pPr>
          </a:lstStyle>
          <a:p>
            <a:r>
              <a:rPr lang="en-US" dirty="0"/>
              <a:t>Click to edit Bedding Plant title style</a:t>
            </a:r>
            <a:endParaRPr lang="en-GB"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marL="742950" indent="-285750">
              <a:buFont typeface="Wingdings" panose="05000000000000000000" pitchFamily="2" charset="2"/>
              <a:buChar char="v"/>
              <a:defRPr sz="2400"/>
            </a:lvl2pPr>
            <a:lvl3pPr marL="1143000" indent="-228600">
              <a:buFont typeface="Wingdings" panose="05000000000000000000" pitchFamily="2" charset="2"/>
              <a:buChar char="v"/>
              <a:defRPr sz="2000"/>
            </a:lvl3pPr>
            <a:lvl4pPr marL="1600200" indent="-228600">
              <a:buFont typeface="Wingdings" panose="05000000000000000000" pitchFamily="2" charset="2"/>
              <a:buChar char="v"/>
              <a:defRPr sz="1800"/>
            </a:lvl4pPr>
            <a:lvl5pPr marL="2057400" indent="-228600">
              <a:buFont typeface="Wingdings" panose="05000000000000000000" pitchFamily="2" charset="2"/>
              <a:buChar char="v"/>
              <a:defRPr sz="1800"/>
            </a:lvl5pPr>
            <a:lvl6pPr>
              <a:defRPr sz="1800"/>
            </a:lvl6pPr>
            <a:lvl7pPr>
              <a:defRPr sz="1800"/>
            </a:lvl7pPr>
            <a:lvl8pPr>
              <a:defRPr sz="1800"/>
            </a:lvl8pPr>
            <a:lvl9pPr>
              <a:defRPr sz="1800"/>
            </a:lvl9p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baseline="0"/>
            </a:lvl1pPr>
            <a:lvl2pPr marL="742950" indent="-285750">
              <a:buFont typeface="Wingdings" panose="05000000000000000000" pitchFamily="2" charset="2"/>
              <a:buChar char="v"/>
              <a:defRPr sz="2400"/>
            </a:lvl2pPr>
            <a:lvl3pPr marL="1143000" indent="-228600">
              <a:buFont typeface="Wingdings" panose="05000000000000000000" pitchFamily="2" charset="2"/>
              <a:buChar char="v"/>
              <a:defRPr sz="2000"/>
            </a:lvl3pPr>
            <a:lvl4pPr marL="1600200" indent="-228600">
              <a:buFont typeface="Wingdings" panose="05000000000000000000" pitchFamily="2" charset="2"/>
              <a:buChar char="v"/>
              <a:defRPr sz="1800"/>
            </a:lvl4pPr>
            <a:lvl5pPr marL="2057400" indent="-228600">
              <a:buFont typeface="Wingdings" panose="05000000000000000000" pitchFamily="2" charset="2"/>
              <a:buChar char="v"/>
              <a:defRPr sz="1800"/>
            </a:lvl5pPr>
            <a:lvl6pPr>
              <a:defRPr sz="1800"/>
            </a:lvl6pPr>
            <a:lvl7pPr>
              <a:defRPr sz="1800"/>
            </a:lvl7pPr>
            <a:lvl8pPr>
              <a:defRPr sz="1800"/>
            </a:lvl8pPr>
            <a:lvl9pPr>
              <a:defRPr sz="1800"/>
            </a:lvl9p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4155795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Cuttings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Cuttings text styles</a:t>
            </a:r>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826973D0-BAFE-49B0-AF89-FC4894588007}" type="slidenum">
              <a:rPr lang="en-GB" smtClean="0"/>
              <a:t>‹#›</a:t>
            </a:fld>
            <a:endParaRPr lang="en-GB"/>
          </a:p>
        </p:txBody>
      </p:sp>
    </p:spTree>
    <p:extLst>
      <p:ext uri="{BB962C8B-B14F-4D97-AF65-F5344CB8AC3E}">
        <p14:creationId xmlns:p14="http://schemas.microsoft.com/office/powerpoint/2010/main" val="2507300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1637928"/>
            <a:ext cx="8229600" cy="1143000"/>
          </a:xfrm>
        </p:spPr>
        <p:txBody>
          <a:bodyPr/>
          <a:lstStyle>
            <a:lvl1pPr>
              <a:defRPr b="1" i="0" baseline="0">
                <a:solidFill>
                  <a:srgbClr val="00A84C"/>
                </a:solidFill>
                <a:effectLst>
                  <a:outerShdw blurRad="38100" dist="38100" dir="2700000" algn="tl">
                    <a:srgbClr val="000000">
                      <a:alpha val="43137"/>
                    </a:srgbClr>
                  </a:outerShdw>
                </a:effectLst>
              </a:defRPr>
            </a:lvl1pPr>
          </a:lstStyle>
          <a:p>
            <a:r>
              <a:rPr lang="en-US" dirty="0"/>
              <a:t>Click to edit “Thank you”</a:t>
            </a:r>
            <a:endParaRPr lang="nl-NL"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559616"/>
            <a:ext cx="3325836" cy="1161859"/>
          </a:xfrm>
          <a:prstGeom prst="rect">
            <a:avLst/>
          </a:prstGeom>
        </p:spPr>
      </p:pic>
    </p:spTree>
    <p:extLst>
      <p:ext uri="{BB962C8B-B14F-4D97-AF65-F5344CB8AC3E}">
        <p14:creationId xmlns:p14="http://schemas.microsoft.com/office/powerpoint/2010/main" val="243481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outerShdw blurRad="38100" dist="38100" dir="2700000" algn="tl">
                    <a:srgbClr val="000000">
                      <a:alpha val="43137"/>
                    </a:srgbClr>
                  </a:outerShdw>
                </a:effectLst>
              </a:defRPr>
            </a:lvl1pPr>
          </a:lstStyle>
          <a:p>
            <a:r>
              <a:rPr lang="en-US" dirty="0"/>
              <a:t>Click to edit Bedding Plant title style</a:t>
            </a:r>
            <a:endParaRPr lang="en-GB"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Bedding Plant text styles</a:t>
            </a:r>
          </a:p>
        </p:txBody>
      </p:sp>
      <p:sp>
        <p:nvSpPr>
          <p:cNvPr id="4" name="Content Placeholder 3"/>
          <p:cNvSpPr>
            <a:spLocks noGrp="1"/>
          </p:cNvSpPr>
          <p:nvPr>
            <p:ph sz="half" idx="2" hasCustomPrompt="1"/>
          </p:nvPr>
        </p:nvSpPr>
        <p:spPr>
          <a:xfrm>
            <a:off x="457200" y="2174875"/>
            <a:ext cx="4040188" cy="3951288"/>
          </a:xfrm>
        </p:spPr>
        <p:txBody>
          <a:bodyPr/>
          <a:lstStyle>
            <a:lvl1pPr marL="342900" indent="-342900">
              <a:buFont typeface="Wingdings" panose="05000000000000000000" pitchFamily="2" charset="2"/>
              <a:buChar char="v"/>
              <a:defRPr sz="2400" baseline="0"/>
            </a:lvl1pPr>
            <a:lvl2pPr marL="742950" indent="-285750">
              <a:buFont typeface="Wingdings" panose="05000000000000000000" pitchFamily="2" charset="2"/>
              <a:buChar char="v"/>
              <a:defRPr sz="2000"/>
            </a:lvl2pPr>
            <a:lvl3pPr marL="1143000" indent="-228600">
              <a:buFont typeface="Wingdings" panose="05000000000000000000" pitchFamily="2" charset="2"/>
              <a:buChar char="v"/>
              <a:defRPr sz="1800"/>
            </a:lvl3pPr>
            <a:lvl4pPr marL="1600200" indent="-228600">
              <a:buFont typeface="Wingdings" panose="05000000000000000000" pitchFamily="2" charset="2"/>
              <a:buChar char="v"/>
              <a:defRPr sz="1600"/>
            </a:lvl4pPr>
            <a:lvl5pPr marL="2057400" indent="-228600">
              <a:buFont typeface="Wingdings" panose="05000000000000000000" pitchFamily="2" charset="2"/>
              <a:buChar char="v"/>
              <a:defRPr sz="1600"/>
            </a:lvl5pPr>
            <a:lvl6pPr>
              <a:defRPr sz="1600"/>
            </a:lvl6pPr>
            <a:lvl7pPr>
              <a:defRPr sz="1600"/>
            </a:lvl7pPr>
            <a:lvl8pPr>
              <a:defRPr sz="1600"/>
            </a:lvl8pPr>
            <a:lvl9pPr>
              <a:defRPr sz="1600"/>
            </a:lvl9p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Bedding Plant text styles</a:t>
            </a:r>
          </a:p>
        </p:txBody>
      </p:sp>
      <p:sp>
        <p:nvSpPr>
          <p:cNvPr id="6" name="Content Placeholder 5"/>
          <p:cNvSpPr>
            <a:spLocks noGrp="1"/>
          </p:cNvSpPr>
          <p:nvPr>
            <p:ph sz="quarter" idx="4" hasCustomPrompt="1"/>
          </p:nvPr>
        </p:nvSpPr>
        <p:spPr>
          <a:xfrm>
            <a:off x="4645025" y="2174875"/>
            <a:ext cx="4041775" cy="3951288"/>
          </a:xfrm>
        </p:spPr>
        <p:txBody>
          <a:bodyPr/>
          <a:lstStyle>
            <a:lvl1pPr marL="342900" indent="-342900">
              <a:buFont typeface="Wingdings" panose="05000000000000000000" pitchFamily="2" charset="2"/>
              <a:buChar char="v"/>
              <a:defRPr sz="2400" baseline="0"/>
            </a:lvl1pPr>
            <a:lvl2pPr marL="742950" indent="-285750">
              <a:buFont typeface="Wingdings" panose="05000000000000000000" pitchFamily="2" charset="2"/>
              <a:buChar char="v"/>
              <a:defRPr sz="2000"/>
            </a:lvl2pPr>
            <a:lvl3pPr marL="1143000" indent="-228600">
              <a:buFont typeface="Wingdings" panose="05000000000000000000" pitchFamily="2" charset="2"/>
              <a:buChar char="v"/>
              <a:defRPr sz="1800"/>
            </a:lvl3pPr>
            <a:lvl4pPr marL="1600200" indent="-228600">
              <a:buFont typeface="Wingdings" panose="05000000000000000000" pitchFamily="2" charset="2"/>
              <a:buChar char="v"/>
              <a:defRPr sz="1600"/>
            </a:lvl4pPr>
            <a:lvl5pPr marL="2057400" indent="-228600">
              <a:buFont typeface="Wingdings" panose="05000000000000000000" pitchFamily="2" charset="2"/>
              <a:buChar char="v"/>
              <a:defRPr sz="1600"/>
            </a:lvl5pPr>
            <a:lvl6pPr>
              <a:defRPr sz="1600"/>
            </a:lvl6pPr>
            <a:lvl7pPr>
              <a:defRPr sz="1600"/>
            </a:lvl7pPr>
            <a:lvl8pPr>
              <a:defRPr sz="1600"/>
            </a:lvl8pPr>
            <a:lvl9pPr>
              <a:defRPr sz="1600"/>
            </a:lvl9p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endParaRPr lang="nl-NL" dirty="0"/>
          </a:p>
          <a:p>
            <a:r>
              <a:rPr lang="nl-NL" dirty="0"/>
              <a:t>www.SakataOrnamentals.eu</a:t>
            </a:r>
          </a:p>
          <a:p>
            <a:endParaRPr lang="en-GB" dirty="0"/>
          </a:p>
        </p:txBody>
      </p:sp>
      <p:sp>
        <p:nvSpPr>
          <p:cNvPr id="9" name="Slide Number Placeholder 8"/>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312990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420014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187082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a:p>
            <a:r>
              <a:rPr lang="nl-NL" dirty="0"/>
              <a:t>www.SakataOrnamentals.eu</a:t>
            </a:r>
          </a:p>
          <a:p>
            <a:endParaRPr lang="en-GB" dirty="0"/>
          </a:p>
        </p:txBody>
      </p:sp>
      <p:sp>
        <p:nvSpPr>
          <p:cNvPr id="4" name="Slide Number Placeholder 3"/>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119786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baseline="0"/>
            </a:lvl1pPr>
          </a:lstStyle>
          <a:p>
            <a:r>
              <a:rPr lang="en-US" dirty="0"/>
              <a:t>Click to edit Bedding Plant title style</a:t>
            </a:r>
            <a:endParaRPr lang="en-GB" dirty="0"/>
          </a:p>
        </p:txBody>
      </p:sp>
      <p:sp>
        <p:nvSpPr>
          <p:cNvPr id="3" name="Content Placeholder 2"/>
          <p:cNvSpPr>
            <a:spLocks noGrp="1"/>
          </p:cNvSpPr>
          <p:nvPr>
            <p:ph idx="1" hasCustomPrompt="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Bedding Plant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90C1B6-0882-41D5-9834-11986A50F9D6}"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nl-NL" dirty="0"/>
          </a:p>
          <a:p>
            <a:r>
              <a:rPr lang="nl-NL" dirty="0"/>
              <a:t>www.SakataOrnamentals.eu</a:t>
            </a:r>
          </a:p>
          <a:p>
            <a:endParaRPr lang="en-GB" dirty="0"/>
          </a:p>
        </p:txBody>
      </p:sp>
      <p:sp>
        <p:nvSpPr>
          <p:cNvPr id="7" name="Slide Number Placeholder 6"/>
          <p:cNvSpPr>
            <a:spLocks noGrp="1"/>
          </p:cNvSpPr>
          <p:nvPr>
            <p:ph type="sldNum" sz="quarter" idx="12"/>
          </p:nvPr>
        </p:nvSpPr>
        <p:spPr/>
        <p:txBody>
          <a:bodyPr/>
          <a:lstStyle/>
          <a:p>
            <a:fld id="{EF5C942C-1181-4BD9-8AB8-8A22DB230EF9}" type="slidenum">
              <a:rPr lang="en-GB" smtClean="0"/>
              <a:t>‹#›</a:t>
            </a:fld>
            <a:endParaRPr lang="en-GB"/>
          </a:p>
        </p:txBody>
      </p:sp>
    </p:spTree>
    <p:extLst>
      <p:ext uri="{BB962C8B-B14F-4D97-AF65-F5344CB8AC3E}">
        <p14:creationId xmlns:p14="http://schemas.microsoft.com/office/powerpoint/2010/main" val="50908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jpe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jpe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Bedding Plant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Bedding Plant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a:p>
            <a:r>
              <a:rPr lang="nl-NL" dirty="0"/>
              <a:t>www.SakataOrnamentals.eu</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C942C-1181-4BD9-8AB8-8A22DB230EF9}" type="slidenum">
              <a:rPr lang="en-GB" smtClean="0"/>
              <a:t>‹#›</a:t>
            </a:fld>
            <a:endParaRPr lang="en-GB"/>
          </a:p>
        </p:txBody>
      </p:sp>
      <p:sp>
        <p:nvSpPr>
          <p:cNvPr id="7" name="Rectangle 6"/>
          <p:cNvSpPr/>
          <p:nvPr/>
        </p:nvSpPr>
        <p:spPr>
          <a:xfrm>
            <a:off x="0" y="0"/>
            <a:ext cx="179512"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52320" y="6239907"/>
            <a:ext cx="1378496" cy="481568"/>
          </a:xfrm>
          <a:prstGeom prst="rect">
            <a:avLst/>
          </a:prstGeom>
        </p:spPr>
      </p:pic>
    </p:spTree>
    <p:extLst>
      <p:ext uri="{BB962C8B-B14F-4D97-AF65-F5344CB8AC3E}">
        <p14:creationId xmlns:p14="http://schemas.microsoft.com/office/powerpoint/2010/main" val="20344754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 id="2147483701" r:id="rId7"/>
    <p:sldLayoutId id="2147483702" r:id="rId8"/>
    <p:sldLayoutId id="2147483666" r:id="rId9"/>
    <p:sldLayoutId id="2147483667" r:id="rId10"/>
    <p:sldLayoutId id="2147483664" r:id="rId11"/>
    <p:sldLayoutId id="2147483705" r:id="rId12"/>
  </p:sldLayoutIdLst>
  <p:txStyles>
    <p:titleStyle>
      <a:lvl1pPr algn="ctr" defTabSz="914400" rtl="0" eaLnBrk="1" latinLnBrk="0" hangingPunct="1">
        <a:spcBef>
          <a:spcPct val="0"/>
        </a:spcBef>
        <a:buNone/>
        <a:defRPr sz="4400" b="1" kern="1200">
          <a:solidFill>
            <a:srgbClr val="00B05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Pot Plants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Pot Plants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a:p>
            <a:r>
              <a:rPr lang="nl-NL" dirty="0"/>
              <a:t>www.SakataOrnamentals.eu</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F41DD-3ABB-4FC7-BCBE-28BC943A8F1D}" type="slidenum">
              <a:rPr lang="en-GB" smtClean="0"/>
              <a:t>‹#›</a:t>
            </a:fld>
            <a:endParaRPr lang="en-GB"/>
          </a:p>
        </p:txBody>
      </p:sp>
      <p:sp>
        <p:nvSpPr>
          <p:cNvPr id="7" name="Rectangle 6"/>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0" y="0"/>
            <a:ext cx="179512" cy="6858000"/>
          </a:xfrm>
          <a:prstGeom prst="rect">
            <a:avLst/>
          </a:prstGeom>
          <a:solidFill>
            <a:srgbClr val="34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52320" y="6239907"/>
            <a:ext cx="1378496" cy="481568"/>
          </a:xfrm>
          <a:prstGeom prst="rect">
            <a:avLst/>
          </a:prstGeom>
        </p:spPr>
      </p:pic>
    </p:spTree>
    <p:extLst>
      <p:ext uri="{BB962C8B-B14F-4D97-AF65-F5344CB8AC3E}">
        <p14:creationId xmlns:p14="http://schemas.microsoft.com/office/powerpoint/2010/main" val="37840739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 id="2147483703" r:id="rId7"/>
    <p:sldLayoutId id="2147483704" r:id="rId8"/>
    <p:sldLayoutId id="2147483676" r:id="rId9"/>
    <p:sldLayoutId id="2147483677" r:id="rId10"/>
    <p:sldLayoutId id="2147483674" r:id="rId11"/>
  </p:sldLayoutIdLst>
  <p:txStyles>
    <p:titleStyle>
      <a:lvl1pPr algn="ctr" defTabSz="914400" rtl="0" eaLnBrk="1" latinLnBrk="0" hangingPunct="1">
        <a:spcBef>
          <a:spcPct val="0"/>
        </a:spcBef>
        <a:buNone/>
        <a:defRPr sz="4400" b="1" kern="1200" baseline="0">
          <a:solidFill>
            <a:srgbClr val="00B05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a:p>
            <a:r>
              <a:rPr lang="nl-NL" dirty="0"/>
              <a:t>www.SakataOrnamentals.eu</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13AD5-8C86-4152-8570-858AF7BF900D}" type="slidenum">
              <a:rPr lang="en-GB" smtClean="0"/>
              <a:t>‹#›</a:t>
            </a:fld>
            <a:endParaRPr lang="en-GB"/>
          </a:p>
        </p:txBody>
      </p:sp>
      <p:sp>
        <p:nvSpPr>
          <p:cNvPr id="7" name="Rectangle 6"/>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52320" y="6239907"/>
            <a:ext cx="1378496" cy="481568"/>
          </a:xfrm>
          <a:prstGeom prst="rect">
            <a:avLst/>
          </a:prstGeom>
        </p:spPr>
      </p:pic>
    </p:spTree>
    <p:extLst>
      <p:ext uri="{BB962C8B-B14F-4D97-AF65-F5344CB8AC3E}">
        <p14:creationId xmlns:p14="http://schemas.microsoft.com/office/powerpoint/2010/main" val="30778188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 id="2147483686" r:id="rId7"/>
    <p:sldLayoutId id="2147483687" r:id="rId8"/>
    <p:sldLayoutId id="2147483684" r:id="rId9"/>
  </p:sldLayoutIdLst>
  <p:txStyles>
    <p:titleStyle>
      <a:lvl1pPr algn="ctr" defTabSz="914400" rtl="0" eaLnBrk="1" latinLnBrk="0" hangingPunct="1">
        <a:spcBef>
          <a:spcPct val="0"/>
        </a:spcBef>
        <a:buNone/>
        <a:defRPr sz="4400" b="1" kern="1200">
          <a:solidFill>
            <a:srgbClr val="00B05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Cuttings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Cuttings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a:p>
            <a:r>
              <a:rPr lang="nl-NL" dirty="0"/>
              <a:t>www.SakataOrnamentals.eu</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973D0-BAFE-49B0-AF89-FC4894588007}" type="slidenum">
              <a:rPr lang="en-GB" smtClean="0"/>
              <a:t>‹#›</a:t>
            </a:fld>
            <a:endParaRPr lang="en-GB"/>
          </a:p>
        </p:txBody>
      </p:sp>
      <p:sp>
        <p:nvSpPr>
          <p:cNvPr id="7" name="Rectangle 6"/>
          <p:cNvSpPr/>
          <p:nvPr/>
        </p:nvSpPr>
        <p:spPr>
          <a:xfrm>
            <a:off x="0" y="0"/>
            <a:ext cx="179512" cy="6858000"/>
          </a:xfrm>
          <a:prstGeom prst="rect">
            <a:avLst/>
          </a:prstGeom>
          <a:solidFill>
            <a:srgbClr val="F07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52320" y="6239907"/>
            <a:ext cx="1378496" cy="481568"/>
          </a:xfrm>
          <a:prstGeom prst="rect">
            <a:avLst/>
          </a:prstGeom>
        </p:spPr>
      </p:pic>
    </p:spTree>
    <p:extLst>
      <p:ext uri="{BB962C8B-B14F-4D97-AF65-F5344CB8AC3E}">
        <p14:creationId xmlns:p14="http://schemas.microsoft.com/office/powerpoint/2010/main" val="18483646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5" r:id="rId6"/>
    <p:sldLayoutId id="2147483696" r:id="rId7"/>
    <p:sldLayoutId id="2147483697" r:id="rId8"/>
    <p:sldLayoutId id="2147483694" r:id="rId9"/>
  </p:sldLayoutIdLst>
  <p:txStyles>
    <p:titleStyle>
      <a:lvl1pPr algn="ctr" defTabSz="914400" rtl="0" eaLnBrk="1" latinLnBrk="0" hangingPunct="1">
        <a:spcBef>
          <a:spcPct val="0"/>
        </a:spcBef>
        <a:buNone/>
        <a:defRPr sz="4400" b="1" kern="1200">
          <a:solidFill>
            <a:srgbClr val="00B05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v"/>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D85F-D3E1-4FF5-B28D-BE2EDAB0173A}"/>
              </a:ext>
            </a:extLst>
          </p:cNvPr>
          <p:cNvSpPr>
            <a:spLocks noGrp="1"/>
          </p:cNvSpPr>
          <p:nvPr>
            <p:ph type="ctrTitle"/>
          </p:nvPr>
        </p:nvSpPr>
        <p:spPr/>
        <p:txBody>
          <a:bodyPr/>
          <a:lstStyle/>
          <a:p>
            <a:r>
              <a:rPr lang="en-GB" dirty="0"/>
              <a:t>Culture of Lisianthus </a:t>
            </a:r>
            <a:endParaRPr lang="nl-NL" dirty="0"/>
          </a:p>
        </p:txBody>
      </p:sp>
      <p:sp>
        <p:nvSpPr>
          <p:cNvPr id="3" name="Subtitle 2"/>
          <p:cNvSpPr>
            <a:spLocks noGrp="1"/>
          </p:cNvSpPr>
          <p:nvPr>
            <p:ph type="subTitle" idx="1"/>
          </p:nvPr>
        </p:nvSpPr>
        <p:spPr/>
        <p:txBody>
          <a:bodyPr/>
          <a:lstStyle/>
          <a:p>
            <a:r>
              <a:rPr lang="en-GB" dirty="0"/>
              <a:t>by George Kester</a:t>
            </a:r>
          </a:p>
        </p:txBody>
      </p:sp>
    </p:spTree>
    <p:extLst>
      <p:ext uri="{BB962C8B-B14F-4D97-AF65-F5344CB8AC3E}">
        <p14:creationId xmlns:p14="http://schemas.microsoft.com/office/powerpoint/2010/main" val="72839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25"/>
            <a:ext cx="8229600" cy="1143000"/>
          </a:xfrm>
        </p:spPr>
        <p:txBody>
          <a:bodyPr>
            <a:normAutofit/>
          </a:bodyPr>
          <a:lstStyle/>
          <a:p>
            <a:r>
              <a:rPr lang="en-GB" noProof="1"/>
              <a:t>Cultivation (day 70-140+)</a:t>
            </a:r>
          </a:p>
        </p:txBody>
      </p:sp>
      <p:sp>
        <p:nvSpPr>
          <p:cNvPr id="3" name="Content Placeholder 2"/>
          <p:cNvSpPr>
            <a:spLocks noGrp="1"/>
          </p:cNvSpPr>
          <p:nvPr>
            <p:ph idx="4294967295"/>
          </p:nvPr>
        </p:nvSpPr>
        <p:spPr>
          <a:xfrm>
            <a:off x="445658" y="1267668"/>
            <a:ext cx="8229600" cy="5473700"/>
          </a:xfrm>
        </p:spPr>
        <p:txBody>
          <a:bodyPr>
            <a:normAutofit/>
          </a:bodyPr>
          <a:lstStyle/>
          <a:p>
            <a:r>
              <a:rPr lang="en-GB" sz="2000" b="0" noProof="1"/>
              <a:t>South Europe</a:t>
            </a:r>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2" y="1651811"/>
            <a:ext cx="6987595" cy="5089557"/>
          </a:xfrm>
          <a:prstGeom prst="rect">
            <a:avLst/>
          </a:prstGeom>
        </p:spPr>
      </p:pic>
    </p:spTree>
    <p:extLst>
      <p:ext uri="{BB962C8B-B14F-4D97-AF65-F5344CB8AC3E}">
        <p14:creationId xmlns:p14="http://schemas.microsoft.com/office/powerpoint/2010/main" val="282600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216595"/>
            <a:ext cx="8229600" cy="1143000"/>
          </a:xfrm>
        </p:spPr>
        <p:txBody>
          <a:bodyPr>
            <a:normAutofit fontScale="90000"/>
          </a:bodyPr>
          <a:lstStyle/>
          <a:p>
            <a:pPr algn="l"/>
            <a:r>
              <a:rPr lang="en-GB" noProof="1"/>
              <a:t>Cultivation </a:t>
            </a:r>
            <a:br>
              <a:rPr lang="en-GB" noProof="1"/>
            </a:br>
            <a:r>
              <a:rPr lang="en-GB" noProof="1"/>
              <a:t>(day 70-140+) </a:t>
            </a:r>
          </a:p>
        </p:txBody>
      </p:sp>
      <p:sp>
        <p:nvSpPr>
          <p:cNvPr id="3" name="Content Placeholder 2"/>
          <p:cNvSpPr>
            <a:spLocks noGrp="1"/>
          </p:cNvSpPr>
          <p:nvPr>
            <p:ph idx="4294967295"/>
          </p:nvPr>
        </p:nvSpPr>
        <p:spPr>
          <a:xfrm>
            <a:off x="562412" y="1463100"/>
            <a:ext cx="8229600" cy="5472113"/>
          </a:xfrm>
        </p:spPr>
        <p:txBody>
          <a:bodyPr>
            <a:normAutofit/>
          </a:bodyPr>
          <a:lstStyle/>
          <a:p>
            <a:r>
              <a:rPr lang="en-GB" sz="2000" b="0" noProof="1"/>
              <a:t>South Europe</a:t>
            </a:r>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442" y="332656"/>
            <a:ext cx="3611505" cy="640871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 y="2852936"/>
            <a:ext cx="5544616" cy="3846836"/>
          </a:xfrm>
          <a:prstGeom prst="rect">
            <a:avLst/>
          </a:prstGeom>
        </p:spPr>
      </p:pic>
    </p:spTree>
    <p:extLst>
      <p:ext uri="{BB962C8B-B14F-4D97-AF65-F5344CB8AC3E}">
        <p14:creationId xmlns:p14="http://schemas.microsoft.com/office/powerpoint/2010/main" val="371067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25"/>
            <a:ext cx="8229600" cy="1143000"/>
          </a:xfrm>
        </p:spPr>
        <p:txBody>
          <a:bodyPr>
            <a:normAutofit/>
          </a:bodyPr>
          <a:lstStyle/>
          <a:p>
            <a:r>
              <a:rPr lang="en-GB" noProof="1"/>
              <a:t>Points of Attention</a:t>
            </a:r>
          </a:p>
        </p:txBody>
      </p:sp>
      <p:sp>
        <p:nvSpPr>
          <p:cNvPr id="3" name="Content Placeholder 2"/>
          <p:cNvSpPr>
            <a:spLocks noGrp="1"/>
          </p:cNvSpPr>
          <p:nvPr>
            <p:ph idx="4294967295"/>
          </p:nvPr>
        </p:nvSpPr>
        <p:spPr>
          <a:xfrm>
            <a:off x="539552" y="1196752"/>
            <a:ext cx="8229600" cy="5473700"/>
          </a:xfrm>
        </p:spPr>
        <p:txBody>
          <a:bodyPr>
            <a:normAutofit/>
          </a:bodyPr>
          <a:lstStyle/>
          <a:p>
            <a:r>
              <a:rPr lang="en-GB" sz="2000" b="0" noProof="1"/>
              <a:t>Ventilation and enough watering to avoid stress conditions and rosetting</a:t>
            </a:r>
          </a:p>
          <a:p>
            <a:endParaRPr lang="en-GB" sz="2000" b="0" noProof="1"/>
          </a:p>
          <a:p>
            <a:r>
              <a:rPr lang="en-GB" sz="2000" b="0" noProof="1"/>
              <a:t>Adequate spray program and make sure the greenhouse is free of weed to prevent from thrips</a:t>
            </a:r>
          </a:p>
          <a:p>
            <a:endParaRPr lang="en-GB" sz="2000" b="0" noProof="1"/>
          </a:p>
          <a:p>
            <a:r>
              <a:rPr lang="en-GB" sz="2000" b="0" noProof="1"/>
              <a:t>Fusarium is always present in air and soil, therefore it is important to sterelize the soil before cultivation. Besides, work as clean as possible in the greenhouse and use chemicals when needed to achieve a healthy crop. </a:t>
            </a:r>
          </a:p>
          <a:p>
            <a:endParaRPr lang="en-GB" sz="2000" b="0" noProof="1"/>
          </a:p>
          <a:p>
            <a:r>
              <a:rPr lang="en-GB" sz="2000" b="0" noProof="1"/>
              <a:t>Apply sufficient water in the first week after transplanting. </a:t>
            </a:r>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spTree>
    <p:extLst>
      <p:ext uri="{BB962C8B-B14F-4D97-AF65-F5344CB8AC3E}">
        <p14:creationId xmlns:p14="http://schemas.microsoft.com/office/powerpoint/2010/main" val="2327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25"/>
            <a:ext cx="8229600" cy="1143000"/>
          </a:xfrm>
        </p:spPr>
        <p:txBody>
          <a:bodyPr>
            <a:normAutofit/>
          </a:bodyPr>
          <a:lstStyle/>
          <a:p>
            <a:r>
              <a:rPr lang="en-GB" noProof="1"/>
              <a:t>Crop Schedule</a:t>
            </a:r>
          </a:p>
        </p:txBody>
      </p:sp>
      <p:sp>
        <p:nvSpPr>
          <p:cNvPr id="3" name="Content Placeholder 2"/>
          <p:cNvSpPr>
            <a:spLocks noGrp="1"/>
          </p:cNvSpPr>
          <p:nvPr>
            <p:ph idx="4294967295"/>
          </p:nvPr>
        </p:nvSpPr>
        <p:spPr>
          <a:xfrm>
            <a:off x="755576" y="1146175"/>
            <a:ext cx="8229600" cy="5473700"/>
          </a:xfrm>
        </p:spPr>
        <p:txBody>
          <a:bodyPr>
            <a:normAutofit fontScale="92500" lnSpcReduction="10000"/>
          </a:bodyPr>
          <a:lstStyle/>
          <a:p>
            <a:r>
              <a:rPr lang="en-GB" sz="2000" b="0" noProof="1"/>
              <a:t>Group 0</a:t>
            </a:r>
          </a:p>
          <a:p>
            <a:endParaRPr lang="en-GB" sz="2000" b="0" noProof="1"/>
          </a:p>
          <a:p>
            <a:r>
              <a:rPr lang="en-GB" sz="2000" b="0" noProof="1"/>
              <a:t>Group 1</a:t>
            </a:r>
          </a:p>
          <a:p>
            <a:pPr lvl="1"/>
            <a:r>
              <a:rPr lang="en-GB" sz="1600" b="0" noProof="1"/>
              <a:t>Winter Production </a:t>
            </a:r>
          </a:p>
          <a:p>
            <a:pPr lvl="1"/>
            <a:r>
              <a:rPr lang="en-GB" sz="1600" b="0" noProof="1"/>
              <a:t>Fast variety, produces good length in period of low light intensity. </a:t>
            </a:r>
          </a:p>
          <a:p>
            <a:endParaRPr lang="en-GB" sz="2000" b="0" noProof="1"/>
          </a:p>
          <a:p>
            <a:r>
              <a:rPr lang="en-GB" sz="2000" b="0" noProof="1"/>
              <a:t>Group 2</a:t>
            </a:r>
          </a:p>
          <a:p>
            <a:pPr lvl="1"/>
            <a:r>
              <a:rPr lang="en-GB" sz="1600" b="0" noProof="1"/>
              <a:t>Spring Production</a:t>
            </a:r>
          </a:p>
          <a:p>
            <a:pPr lvl="1"/>
            <a:r>
              <a:rPr lang="en-GB" sz="1600" b="0" noProof="1"/>
              <a:t>Medium speed, produces good length at around 12 hours day light. </a:t>
            </a:r>
          </a:p>
          <a:p>
            <a:endParaRPr lang="en-GB" sz="2000" b="0" noProof="1"/>
          </a:p>
          <a:p>
            <a:r>
              <a:rPr lang="en-GB" sz="2000" b="0" noProof="1"/>
              <a:t>Group 3</a:t>
            </a:r>
          </a:p>
          <a:p>
            <a:pPr lvl="1"/>
            <a:r>
              <a:rPr lang="en-GB" sz="1600" b="0" noProof="1"/>
              <a:t>Summer Production</a:t>
            </a:r>
          </a:p>
          <a:p>
            <a:pPr lvl="1"/>
            <a:r>
              <a:rPr lang="en-GB" sz="1600" b="0" noProof="1"/>
              <a:t>Slow variety, needs a lot of light per day to produce good length. Ideal for summer production</a:t>
            </a:r>
          </a:p>
          <a:p>
            <a:pPr lvl="1"/>
            <a:endParaRPr lang="en-GB" sz="2000" b="0" noProof="1"/>
          </a:p>
          <a:p>
            <a:r>
              <a:rPr lang="en-GB" sz="2000" b="0" noProof="1"/>
              <a:t>Group 4</a:t>
            </a:r>
          </a:p>
          <a:p>
            <a:pPr lvl="1"/>
            <a:r>
              <a:rPr lang="en-GB" sz="1600" b="0" noProof="1"/>
              <a:t>Summer Production </a:t>
            </a:r>
          </a:p>
          <a:p>
            <a:pPr lvl="1"/>
            <a:r>
              <a:rPr lang="en-GB" sz="1600" b="0" noProof="1"/>
              <a:t>Very slow variety, needs a lot of light per day to produce good length. Produces very heavy stems. Ideal for hot summer conditions. </a:t>
            </a:r>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spTree>
    <p:extLst>
      <p:ext uri="{BB962C8B-B14F-4D97-AF65-F5344CB8AC3E}">
        <p14:creationId xmlns:p14="http://schemas.microsoft.com/office/powerpoint/2010/main" val="240634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25"/>
            <a:ext cx="8229600" cy="1143000"/>
          </a:xfrm>
        </p:spPr>
        <p:txBody>
          <a:bodyPr>
            <a:normAutofit/>
          </a:bodyPr>
          <a:lstStyle/>
          <a:p>
            <a:r>
              <a:rPr lang="en-GB" noProof="1"/>
              <a:t>Crop Schedule</a:t>
            </a:r>
          </a:p>
        </p:txBody>
      </p:sp>
      <p:sp>
        <p:nvSpPr>
          <p:cNvPr id="3" name="Content Placeholder 2"/>
          <p:cNvSpPr>
            <a:spLocks noGrp="1"/>
          </p:cNvSpPr>
          <p:nvPr>
            <p:ph idx="4294967295"/>
          </p:nvPr>
        </p:nvSpPr>
        <p:spPr>
          <a:xfrm>
            <a:off x="683568" y="1247374"/>
            <a:ext cx="8229600" cy="5473700"/>
          </a:xfrm>
        </p:spPr>
        <p:txBody>
          <a:bodyPr>
            <a:normAutofit/>
          </a:bodyPr>
          <a:lstStyle/>
          <a:p>
            <a:pPr marL="0" indent="0">
              <a:buNone/>
            </a:pPr>
            <a:r>
              <a:rPr lang="en-GB" sz="1400" b="0" i="1" noProof="1"/>
              <a:t>Crop Time: 13-15 weeks (depending on weather conditions)</a:t>
            </a:r>
            <a:endParaRPr lang="en-GB" sz="2400" b="0" i="1"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graphicFrame>
        <p:nvGraphicFramePr>
          <p:cNvPr id="4" name="Table 3"/>
          <p:cNvGraphicFramePr>
            <a:graphicFrameLocks noGrp="1"/>
          </p:cNvGraphicFramePr>
          <p:nvPr/>
        </p:nvGraphicFramePr>
        <p:xfrm>
          <a:off x="765921" y="2387606"/>
          <a:ext cx="7920879" cy="3223020"/>
        </p:xfrm>
        <a:graphic>
          <a:graphicData uri="http://schemas.openxmlformats.org/drawingml/2006/table">
            <a:tbl>
              <a:tblPr firstRow="1" bandRow="1">
                <a:tableStyleId>{7E9639D4-E3E2-4D34-9284-5A2195B3D0D7}</a:tableStyleId>
              </a:tblPr>
              <a:tblGrid>
                <a:gridCol w="2640293">
                  <a:extLst>
                    <a:ext uri="{9D8B030D-6E8A-4147-A177-3AD203B41FA5}">
                      <a16:colId xmlns:a16="http://schemas.microsoft.com/office/drawing/2014/main" val="597480091"/>
                    </a:ext>
                  </a:extLst>
                </a:gridCol>
                <a:gridCol w="2640293">
                  <a:extLst>
                    <a:ext uri="{9D8B030D-6E8A-4147-A177-3AD203B41FA5}">
                      <a16:colId xmlns:a16="http://schemas.microsoft.com/office/drawing/2014/main" val="771806477"/>
                    </a:ext>
                  </a:extLst>
                </a:gridCol>
                <a:gridCol w="2640293">
                  <a:extLst>
                    <a:ext uri="{9D8B030D-6E8A-4147-A177-3AD203B41FA5}">
                      <a16:colId xmlns:a16="http://schemas.microsoft.com/office/drawing/2014/main" val="440606234"/>
                    </a:ext>
                  </a:extLst>
                </a:gridCol>
              </a:tblGrid>
              <a:tr h="537170">
                <a:tc>
                  <a:txBody>
                    <a:bodyPr/>
                    <a:lstStyle/>
                    <a:p>
                      <a:r>
                        <a:rPr lang="en-GB" dirty="0"/>
                        <a:t>Group </a:t>
                      </a:r>
                    </a:p>
                  </a:txBody>
                  <a:tcPr/>
                </a:tc>
                <a:tc>
                  <a:txBody>
                    <a:bodyPr/>
                    <a:lstStyle/>
                    <a:p>
                      <a:r>
                        <a:rPr lang="en-GB" dirty="0"/>
                        <a:t>Planting weeks</a:t>
                      </a:r>
                    </a:p>
                  </a:txBody>
                  <a:tcPr/>
                </a:tc>
                <a:tc>
                  <a:txBody>
                    <a:bodyPr/>
                    <a:lstStyle/>
                    <a:p>
                      <a:r>
                        <a:rPr lang="en-GB" dirty="0"/>
                        <a:t>Planting week </a:t>
                      </a:r>
                    </a:p>
                  </a:txBody>
                  <a:tcPr/>
                </a:tc>
                <a:extLst>
                  <a:ext uri="{0D108BD9-81ED-4DB2-BD59-A6C34878D82A}">
                    <a16:rowId xmlns:a16="http://schemas.microsoft.com/office/drawing/2014/main" val="166673682"/>
                  </a:ext>
                </a:extLst>
              </a:tr>
              <a:tr h="537170">
                <a:tc>
                  <a:txBody>
                    <a:bodyPr/>
                    <a:lstStyle/>
                    <a:p>
                      <a:r>
                        <a:rPr lang="en-GB" dirty="0"/>
                        <a:t>Group 0</a:t>
                      </a:r>
                    </a:p>
                  </a:txBody>
                  <a:tcPr/>
                </a:tc>
                <a:tc>
                  <a:txBody>
                    <a:bodyPr/>
                    <a:lstStyle/>
                    <a:p>
                      <a:r>
                        <a:rPr lang="en-GB" dirty="0"/>
                        <a:t>Week</a:t>
                      </a:r>
                      <a:r>
                        <a:rPr lang="en-GB" baseline="0" dirty="0"/>
                        <a:t> 48 - 6</a:t>
                      </a:r>
                      <a:endParaRPr lang="en-GB" dirty="0"/>
                    </a:p>
                  </a:txBody>
                  <a:tcPr/>
                </a:tc>
                <a:tc>
                  <a:txBody>
                    <a:bodyPr/>
                    <a:lstStyle/>
                    <a:p>
                      <a:endParaRPr lang="en-GB" dirty="0"/>
                    </a:p>
                  </a:txBody>
                  <a:tcPr/>
                </a:tc>
                <a:extLst>
                  <a:ext uri="{0D108BD9-81ED-4DB2-BD59-A6C34878D82A}">
                    <a16:rowId xmlns:a16="http://schemas.microsoft.com/office/drawing/2014/main" val="3181555267"/>
                  </a:ext>
                </a:extLst>
              </a:tr>
              <a:tr h="537170">
                <a:tc>
                  <a:txBody>
                    <a:bodyPr/>
                    <a:lstStyle/>
                    <a:p>
                      <a:r>
                        <a:rPr lang="en-GB" dirty="0"/>
                        <a:t>Group 1</a:t>
                      </a:r>
                    </a:p>
                  </a:txBody>
                  <a:tcPr/>
                </a:tc>
                <a:tc>
                  <a:txBody>
                    <a:bodyPr/>
                    <a:lstStyle/>
                    <a:p>
                      <a:r>
                        <a:rPr lang="en-GB" dirty="0"/>
                        <a:t>Week 51</a:t>
                      </a:r>
                      <a:r>
                        <a:rPr lang="en-GB" baseline="0" dirty="0"/>
                        <a:t> - 8</a:t>
                      </a:r>
                      <a:endParaRPr lang="en-GB" dirty="0"/>
                    </a:p>
                  </a:txBody>
                  <a:tcPr/>
                </a:tc>
                <a:tc>
                  <a:txBody>
                    <a:bodyPr/>
                    <a:lstStyle/>
                    <a:p>
                      <a:r>
                        <a:rPr lang="en-GB" dirty="0"/>
                        <a:t>Week 34 – 39</a:t>
                      </a:r>
                    </a:p>
                  </a:txBody>
                  <a:tcPr/>
                </a:tc>
                <a:extLst>
                  <a:ext uri="{0D108BD9-81ED-4DB2-BD59-A6C34878D82A}">
                    <a16:rowId xmlns:a16="http://schemas.microsoft.com/office/drawing/2014/main" val="268863191"/>
                  </a:ext>
                </a:extLst>
              </a:tr>
              <a:tr h="537170">
                <a:tc>
                  <a:txBody>
                    <a:bodyPr/>
                    <a:lstStyle/>
                    <a:p>
                      <a:r>
                        <a:rPr lang="en-GB" dirty="0"/>
                        <a:t>Group</a:t>
                      </a:r>
                      <a:r>
                        <a:rPr lang="en-GB" baseline="0" dirty="0"/>
                        <a:t> 2</a:t>
                      </a:r>
                    </a:p>
                  </a:txBody>
                  <a:tcPr/>
                </a:tc>
                <a:tc>
                  <a:txBody>
                    <a:bodyPr/>
                    <a:lstStyle/>
                    <a:p>
                      <a:r>
                        <a:rPr lang="en-GB" dirty="0"/>
                        <a:t>Week 4 – 15</a:t>
                      </a:r>
                    </a:p>
                  </a:txBody>
                  <a:tcPr/>
                </a:tc>
                <a:tc>
                  <a:txBody>
                    <a:bodyPr/>
                    <a:lstStyle/>
                    <a:p>
                      <a:r>
                        <a:rPr lang="en-GB" dirty="0"/>
                        <a:t>Week 32 – 37</a:t>
                      </a:r>
                    </a:p>
                  </a:txBody>
                  <a:tcPr/>
                </a:tc>
                <a:extLst>
                  <a:ext uri="{0D108BD9-81ED-4DB2-BD59-A6C34878D82A}">
                    <a16:rowId xmlns:a16="http://schemas.microsoft.com/office/drawing/2014/main" val="2898240428"/>
                  </a:ext>
                </a:extLst>
              </a:tr>
              <a:tr h="537170">
                <a:tc>
                  <a:txBody>
                    <a:bodyPr/>
                    <a:lstStyle/>
                    <a:p>
                      <a:r>
                        <a:rPr lang="en-GB" dirty="0"/>
                        <a:t>Group 3</a:t>
                      </a:r>
                    </a:p>
                  </a:txBody>
                  <a:tcPr/>
                </a:tc>
                <a:tc>
                  <a:txBody>
                    <a:bodyPr/>
                    <a:lstStyle/>
                    <a:p>
                      <a:r>
                        <a:rPr lang="en-GB" dirty="0"/>
                        <a:t>Week 12 - 22</a:t>
                      </a:r>
                    </a:p>
                  </a:txBody>
                  <a:tcPr/>
                </a:tc>
                <a:tc>
                  <a:txBody>
                    <a:bodyPr/>
                    <a:lstStyle/>
                    <a:p>
                      <a:r>
                        <a:rPr lang="en-GB" dirty="0"/>
                        <a:t>Week 29 – 35</a:t>
                      </a:r>
                    </a:p>
                  </a:txBody>
                  <a:tcPr/>
                </a:tc>
                <a:extLst>
                  <a:ext uri="{0D108BD9-81ED-4DB2-BD59-A6C34878D82A}">
                    <a16:rowId xmlns:a16="http://schemas.microsoft.com/office/drawing/2014/main" val="231138851"/>
                  </a:ext>
                </a:extLst>
              </a:tr>
              <a:tr h="537170">
                <a:tc>
                  <a:txBody>
                    <a:bodyPr/>
                    <a:lstStyle/>
                    <a:p>
                      <a:r>
                        <a:rPr lang="en-GB" dirty="0"/>
                        <a:t>Group</a:t>
                      </a:r>
                      <a:r>
                        <a:rPr lang="en-GB" baseline="0" dirty="0"/>
                        <a:t> 4</a:t>
                      </a:r>
                      <a:endParaRPr lang="en-GB" dirty="0"/>
                    </a:p>
                  </a:txBody>
                  <a:tcPr/>
                </a:tc>
                <a:tc>
                  <a:txBody>
                    <a:bodyPr/>
                    <a:lstStyle/>
                    <a:p>
                      <a:r>
                        <a:rPr lang="en-GB" dirty="0"/>
                        <a:t>Week 19 - 31</a:t>
                      </a:r>
                    </a:p>
                  </a:txBody>
                  <a:tcPr/>
                </a:tc>
                <a:tc>
                  <a:txBody>
                    <a:bodyPr/>
                    <a:lstStyle/>
                    <a:p>
                      <a:endParaRPr lang="en-GB" dirty="0"/>
                    </a:p>
                  </a:txBody>
                  <a:tcPr/>
                </a:tc>
                <a:extLst>
                  <a:ext uri="{0D108BD9-81ED-4DB2-BD59-A6C34878D82A}">
                    <a16:rowId xmlns:a16="http://schemas.microsoft.com/office/drawing/2014/main" val="2534744556"/>
                  </a:ext>
                </a:extLst>
              </a:tr>
            </a:tbl>
          </a:graphicData>
        </a:graphic>
      </p:graphicFrame>
    </p:spTree>
    <p:extLst>
      <p:ext uri="{BB962C8B-B14F-4D97-AF65-F5344CB8AC3E}">
        <p14:creationId xmlns:p14="http://schemas.microsoft.com/office/powerpoint/2010/main" val="72721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D9BF-2BCE-426D-9331-973825379BB5}"/>
              </a:ext>
            </a:extLst>
          </p:cNvPr>
          <p:cNvSpPr>
            <a:spLocks noGrp="1"/>
          </p:cNvSpPr>
          <p:nvPr>
            <p:ph type="title"/>
          </p:nvPr>
        </p:nvSpPr>
        <p:spPr>
          <a:xfrm>
            <a:off x="1115616" y="1196752"/>
            <a:ext cx="7772400" cy="1169318"/>
          </a:xfrm>
        </p:spPr>
        <p:txBody>
          <a:bodyPr>
            <a:normAutofit/>
          </a:bodyPr>
          <a:lstStyle/>
          <a:p>
            <a:r>
              <a:rPr lang="en-GB" sz="1600" dirty="0">
                <a:solidFill>
                  <a:schemeClr val="tx1"/>
                </a:solidFill>
              </a:rPr>
              <a:t>Following slides give some problems which can occur in Lisianthus Crop.</a:t>
            </a:r>
            <a:br>
              <a:rPr lang="en-GB" sz="1600" dirty="0">
                <a:solidFill>
                  <a:schemeClr val="tx1"/>
                </a:solidFill>
              </a:rPr>
            </a:br>
            <a:r>
              <a:rPr lang="en-GB" sz="1600" dirty="0">
                <a:solidFill>
                  <a:schemeClr val="tx1"/>
                </a:solidFill>
              </a:rPr>
              <a:t>Of course there are many things that can influence diseases and other problems, but in general are the problems with Lisianthus in every area or location the same.</a:t>
            </a:r>
            <a:endParaRPr lang="nl-NL" sz="1600" dirty="0">
              <a:solidFill>
                <a:schemeClr val="tx1"/>
              </a:solidFill>
            </a:endParaRPr>
          </a:p>
        </p:txBody>
      </p:sp>
      <p:sp>
        <p:nvSpPr>
          <p:cNvPr id="3" name="Text Placeholder 2">
            <a:extLst>
              <a:ext uri="{FF2B5EF4-FFF2-40B4-BE49-F238E27FC236}">
                <a16:creationId xmlns:a16="http://schemas.microsoft.com/office/drawing/2014/main" id="{28D1574F-1FB0-48C0-BF3F-BB75B0DD37CF}"/>
              </a:ext>
            </a:extLst>
          </p:cNvPr>
          <p:cNvSpPr>
            <a:spLocks noGrp="1"/>
          </p:cNvSpPr>
          <p:nvPr>
            <p:ph type="body" idx="1"/>
          </p:nvPr>
        </p:nvSpPr>
        <p:spPr>
          <a:xfrm>
            <a:off x="1259632" y="377230"/>
            <a:ext cx="7200800" cy="548680"/>
          </a:xfrm>
        </p:spPr>
        <p:txBody>
          <a:bodyPr>
            <a:noAutofit/>
          </a:bodyPr>
          <a:lstStyle/>
          <a:p>
            <a:r>
              <a:rPr lang="en-GB" sz="4000" b="0" dirty="0">
                <a:solidFill>
                  <a:srgbClr val="00A84C"/>
                </a:solidFill>
              </a:rPr>
              <a:t>Lisianthus issues and diseases</a:t>
            </a:r>
            <a:endParaRPr lang="nl-NL" sz="4000" b="0" dirty="0">
              <a:solidFill>
                <a:srgbClr val="00A84C"/>
              </a:solidFill>
            </a:endParaRPr>
          </a:p>
        </p:txBody>
      </p:sp>
      <p:pic>
        <p:nvPicPr>
          <p:cNvPr id="4" name="Picture 3" descr="A bouquet of flowers&#10;&#10;Description generated with very high confidence">
            <a:extLst>
              <a:ext uri="{FF2B5EF4-FFF2-40B4-BE49-F238E27FC236}">
                <a16:creationId xmlns:a16="http://schemas.microsoft.com/office/drawing/2014/main" id="{29C6E3CB-A4AF-4CDA-ADE8-B04A884E0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636912"/>
            <a:ext cx="3473574" cy="3473574"/>
          </a:xfrm>
          <a:prstGeom prst="rect">
            <a:avLst/>
          </a:prstGeom>
        </p:spPr>
      </p:pic>
    </p:spTree>
    <p:extLst>
      <p:ext uri="{BB962C8B-B14F-4D97-AF65-F5344CB8AC3E}">
        <p14:creationId xmlns:p14="http://schemas.microsoft.com/office/powerpoint/2010/main" val="18388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9"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Environmental Effects</a:t>
            </a:r>
            <a:endParaRPr lang="nl-NL" sz="2000" i="1" dirty="0"/>
          </a:p>
        </p:txBody>
      </p:sp>
      <p:sp>
        <p:nvSpPr>
          <p:cNvPr id="10" name="Rectangle 9"/>
          <p:cNvSpPr/>
          <p:nvPr/>
        </p:nvSpPr>
        <p:spPr>
          <a:xfrm>
            <a:off x="1964782" y="1700808"/>
            <a:ext cx="5652689" cy="3600986"/>
          </a:xfrm>
          <a:prstGeom prst="rect">
            <a:avLst/>
          </a:prstGeom>
          <a:solidFill>
            <a:srgbClr val="FFF7DD"/>
          </a:solidFill>
        </p:spPr>
        <p:txBody>
          <a:bodyPr wrap="square">
            <a:spAutoFit/>
          </a:bodyPr>
          <a:lstStyle/>
          <a:p>
            <a:pPr>
              <a:spcBef>
                <a:spcPct val="20000"/>
              </a:spcBef>
              <a:spcAft>
                <a:spcPts val="1200"/>
              </a:spcAft>
              <a:defRPr/>
            </a:pPr>
            <a:r>
              <a:rPr lang="en-GB" sz="2000" i="1" dirty="0">
                <a:solidFill>
                  <a:srgbClr val="E6AF00"/>
                </a:solidFill>
                <a:effectLst>
                  <a:outerShdw blurRad="38100" dist="38100" dir="2700000" algn="tl">
                    <a:srgbClr val="000000">
                      <a:alpha val="43137"/>
                    </a:srgbClr>
                  </a:outerShdw>
                </a:effectLst>
                <a:ea typeface="ヒラギノ角ゴ Pro W3" pitchFamily="-107" charset="-128"/>
                <a:cs typeface="Arial" pitchFamily="34" charset="0"/>
              </a:rPr>
              <a:t>Temperature</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Warmer temperature accelerates growth and flowering.</a:t>
            </a:r>
          </a:p>
          <a:p>
            <a:pPr marL="800100" lvl="1"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Temperature control is the most key issue.</a:t>
            </a:r>
          </a:p>
          <a:p>
            <a:pPr marL="800100" lvl="1"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The minimum temperature for growing Lisianthus is 15C.</a:t>
            </a:r>
          </a:p>
          <a:p>
            <a:pPr>
              <a:spcBef>
                <a:spcPct val="20000"/>
              </a:spcBef>
              <a:spcAft>
                <a:spcPts val="1200"/>
              </a:spcAft>
              <a:defRPr/>
            </a:pPr>
            <a:r>
              <a:rPr lang="en-GB" sz="2000" i="1" dirty="0">
                <a:solidFill>
                  <a:srgbClr val="E6AF00"/>
                </a:solidFill>
                <a:effectLst>
                  <a:outerShdw blurRad="38100" dist="38100" dir="2700000" algn="tl">
                    <a:srgbClr val="000000">
                      <a:alpha val="43137"/>
                    </a:srgbClr>
                  </a:outerShdw>
                </a:effectLst>
                <a:ea typeface="ヒラギノ角ゴ Pro W3" pitchFamily="-107" charset="-128"/>
                <a:cs typeface="Arial" pitchFamily="34" charset="0"/>
              </a:rPr>
              <a:t>Day length</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Long day length accelerates growth and flowering.</a:t>
            </a:r>
          </a:p>
          <a:p>
            <a:pPr>
              <a:spcBef>
                <a:spcPct val="20000"/>
              </a:spcBef>
              <a:spcAft>
                <a:spcPts val="1200"/>
              </a:spcAft>
              <a:defRPr/>
            </a:pPr>
            <a:r>
              <a:rPr lang="en-GB" sz="2000" i="1" dirty="0">
                <a:solidFill>
                  <a:srgbClr val="E6AF00"/>
                </a:solidFill>
                <a:effectLst>
                  <a:outerShdw blurRad="38100" dist="38100" dir="2700000" algn="tl">
                    <a:srgbClr val="000000">
                      <a:alpha val="43137"/>
                    </a:srgbClr>
                  </a:outerShdw>
                </a:effectLst>
                <a:ea typeface="ヒラギノ角ゴ Pro W3" pitchFamily="-107" charset="-128"/>
                <a:cs typeface="Arial" pitchFamily="34" charset="0"/>
              </a:rPr>
              <a:t>Water and fertilizer</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Water excess and fertilizer delay flowering.</a:t>
            </a:r>
          </a:p>
        </p:txBody>
      </p:sp>
    </p:spTree>
    <p:extLst>
      <p:ext uri="{BB962C8B-B14F-4D97-AF65-F5344CB8AC3E}">
        <p14:creationId xmlns:p14="http://schemas.microsoft.com/office/powerpoint/2010/main" val="28325837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05 The perfect root system in pl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63" y="955175"/>
            <a:ext cx="4165599" cy="312419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562772" y="4171717"/>
            <a:ext cx="41704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sz="1600" dirty="0">
                <a:latin typeface="+mn-lt"/>
                <a:cs typeface="Arial" pitchFamily="34" charset="0"/>
              </a:rPr>
              <a:t>Normal Plant</a:t>
            </a:r>
          </a:p>
        </p:txBody>
      </p:sp>
      <p:pic>
        <p:nvPicPr>
          <p:cNvPr id="14341" name="Picture 5" descr="06 guate lis rosetted pl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048" y="955175"/>
            <a:ext cx="4114799" cy="312419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5004048" y="4171717"/>
            <a:ext cx="40637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sz="1600" dirty="0" err="1">
                <a:latin typeface="+mn-lt"/>
                <a:cs typeface="Arial" pitchFamily="34" charset="0"/>
              </a:rPr>
              <a:t>Rosetting</a:t>
            </a:r>
            <a:r>
              <a:rPr lang="en-US" sz="1600" dirty="0">
                <a:latin typeface="+mn-lt"/>
                <a:cs typeface="Arial" pitchFamily="34" charset="0"/>
              </a:rPr>
              <a:t> Plant</a:t>
            </a:r>
          </a:p>
        </p:txBody>
      </p:sp>
      <p:sp>
        <p:nvSpPr>
          <p:cNvPr id="7" name="Rectangle 6"/>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2" name="Title 1"/>
          <p:cNvSpPr txBox="1">
            <a:spLocks/>
          </p:cNvSpPr>
          <p:nvPr/>
        </p:nvSpPr>
        <p:spPr>
          <a:xfrm>
            <a:off x="2555776" y="31159"/>
            <a:ext cx="3809069" cy="10469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dirty="0">
                <a:solidFill>
                  <a:srgbClr val="00A84C"/>
                </a:solidFill>
                <a:effectLst>
                  <a:outerShdw blurRad="38100" dist="38100" dir="2700000" algn="tl">
                    <a:srgbClr val="000000">
                      <a:alpha val="43137"/>
                    </a:srgbClr>
                  </a:outerShdw>
                </a:effectLst>
              </a:rPr>
              <a:t>Rosetting - Plug Stage</a:t>
            </a:r>
            <a:endParaRPr lang="nl-NL" sz="2400" i="1" dirty="0"/>
          </a:p>
        </p:txBody>
      </p:sp>
      <p:sp>
        <p:nvSpPr>
          <p:cNvPr id="10" name="Title 1">
            <a:extLst>
              <a:ext uri="{FF2B5EF4-FFF2-40B4-BE49-F238E27FC236}">
                <a16:creationId xmlns:a16="http://schemas.microsoft.com/office/drawing/2014/main" id="{4581317E-57BD-448C-B70B-3CC611C1D4D0}"/>
              </a:ext>
            </a:extLst>
          </p:cNvPr>
          <p:cNvSpPr txBox="1">
            <a:spLocks/>
          </p:cNvSpPr>
          <p:nvPr/>
        </p:nvSpPr>
        <p:spPr>
          <a:xfrm>
            <a:off x="583307" y="4510271"/>
            <a:ext cx="8454916"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400" dirty="0">
                <a:effectLst>
                  <a:outerShdw blurRad="38100" dist="38100" dir="2700000" algn="tl">
                    <a:srgbClr val="000000">
                      <a:alpha val="43137"/>
                    </a:srgbClr>
                  </a:outerShdw>
                </a:effectLst>
              </a:rPr>
              <a:t>Rosetting is </a:t>
            </a:r>
            <a:r>
              <a:rPr lang="nl-NL" sz="1400" dirty="0" err="1">
                <a:effectLst>
                  <a:outerShdw blurRad="38100" dist="38100" dir="2700000" algn="tl">
                    <a:srgbClr val="000000">
                      <a:alpha val="43137"/>
                    </a:srgbClr>
                  </a:outerShdw>
                </a:effectLst>
              </a:rPr>
              <a:t>actually</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now</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not</a:t>
            </a:r>
            <a:r>
              <a:rPr lang="nl-NL" sz="1400" dirty="0">
                <a:effectLst>
                  <a:outerShdw blurRad="38100" dist="38100" dir="2700000" algn="tl">
                    <a:srgbClr val="000000">
                      <a:alpha val="43137"/>
                    </a:srgbClr>
                  </a:outerShdw>
                </a:effectLst>
              </a:rPr>
              <a:t> a big </a:t>
            </a:r>
            <a:r>
              <a:rPr lang="nl-NL" sz="1400" dirty="0" err="1">
                <a:effectLst>
                  <a:outerShdw blurRad="38100" dist="38100" dir="2700000" algn="tl">
                    <a:srgbClr val="000000">
                      <a:alpha val="43137"/>
                    </a:srgbClr>
                  </a:outerShdw>
                </a:effectLst>
              </a:rPr>
              <a:t>problem</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anymore</a:t>
            </a:r>
            <a:r>
              <a:rPr lang="nl-NL" sz="1400" dirty="0">
                <a:effectLst>
                  <a:outerShdw blurRad="38100" dist="38100" dir="2700000" algn="tl">
                    <a:srgbClr val="000000">
                      <a:alpha val="43137"/>
                    </a:srgbClr>
                  </a:outerShdw>
                </a:effectLst>
              </a:rPr>
              <a:t> at </a:t>
            </a:r>
            <a:r>
              <a:rPr lang="nl-NL" sz="1400" dirty="0" err="1">
                <a:effectLst>
                  <a:outerShdw blurRad="38100" dist="38100" dir="2700000" algn="tl">
                    <a:srgbClr val="000000">
                      <a:alpha val="43137"/>
                    </a:srgbClr>
                  </a:outerShdw>
                </a:effectLst>
              </a:rPr>
              <a:t>the</a:t>
            </a:r>
            <a:r>
              <a:rPr lang="nl-NL" sz="1400" dirty="0">
                <a:effectLst>
                  <a:outerShdw blurRad="38100" dist="38100" dir="2700000" algn="tl">
                    <a:srgbClr val="000000">
                      <a:alpha val="43137"/>
                    </a:srgbClr>
                  </a:outerShdw>
                </a:effectLst>
              </a:rPr>
              <a:t> Dutch YPL </a:t>
            </a:r>
            <a:r>
              <a:rPr lang="nl-NL" sz="1400" dirty="0" err="1">
                <a:effectLst>
                  <a:outerShdw blurRad="38100" dist="38100" dir="2700000" algn="tl">
                    <a:srgbClr val="000000">
                      <a:alpha val="43137"/>
                    </a:srgbClr>
                  </a:outerShdw>
                </a:effectLst>
              </a:rPr>
              <a:t>growers</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Because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conditions</a:t>
            </a:r>
            <a:r>
              <a:rPr lang="nl-NL" sz="1400" dirty="0">
                <a:effectLst>
                  <a:outerShdw blurRad="38100" dist="38100" dir="2700000" algn="tl">
                    <a:srgbClr val="000000">
                      <a:alpha val="43137"/>
                    </a:srgbClr>
                  </a:outerShdw>
                </a:effectLst>
              </a:rPr>
              <a:t> we have in Dutch YPL </a:t>
            </a:r>
            <a:r>
              <a:rPr lang="nl-NL" sz="1400" dirty="0" err="1">
                <a:effectLst>
                  <a:outerShdw blurRad="38100" dist="38100" dir="2700000" algn="tl">
                    <a:srgbClr val="000000">
                      <a:alpha val="43137"/>
                    </a:srgbClr>
                  </a:outerShdw>
                </a:effectLst>
              </a:rPr>
              <a:t>growers</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facilities</a:t>
            </a:r>
            <a:r>
              <a:rPr lang="nl-NL" sz="1400" dirty="0">
                <a:effectLst>
                  <a:outerShdw blurRad="38100" dist="38100" dir="2700000" algn="tl">
                    <a:srgbClr val="000000">
                      <a:alpha val="43137"/>
                    </a:srgbClr>
                  </a:outerShdw>
                </a:effectLst>
              </a:rPr>
              <a:t> are </a:t>
            </a:r>
            <a:r>
              <a:rPr lang="nl-NL" sz="1400" dirty="0" err="1">
                <a:effectLst>
                  <a:outerShdw blurRad="38100" dist="38100" dir="2700000" algn="tl">
                    <a:srgbClr val="000000">
                      <a:alpha val="43137"/>
                    </a:srgbClr>
                  </a:outerShdw>
                </a:effectLst>
              </a:rPr>
              <a:t>so</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balanced</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with</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Aircondition</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and</a:t>
            </a:r>
            <a:r>
              <a:rPr lang="nl-NL" sz="1400" dirty="0">
                <a:effectLst>
                  <a:outerShdw blurRad="38100" dist="38100" dir="2700000" algn="tl">
                    <a:srgbClr val="000000">
                      <a:alpha val="43137"/>
                    </a:srgbClr>
                  </a:outerShdw>
                </a:effectLst>
              </a:rPr>
              <a:t> Short </a:t>
            </a:r>
            <a:r>
              <a:rPr lang="nl-NL" sz="1400" dirty="0" err="1">
                <a:effectLst>
                  <a:outerShdw blurRad="38100" dist="38100" dir="2700000" algn="tl">
                    <a:srgbClr val="000000">
                      <a:alpha val="43137"/>
                    </a:srgbClr>
                  </a:outerShdw>
                </a:effectLst>
              </a:rPr>
              <a:t>day</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threatment</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use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and</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earlier</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mentioned</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cooling</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period</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just</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after</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sowing</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all</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those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adjustments</a:t>
            </a:r>
            <a:r>
              <a:rPr lang="nl-NL" sz="1400" dirty="0">
                <a:effectLst>
                  <a:outerShdw blurRad="38100" dist="38100" dir="2700000" algn="tl">
                    <a:srgbClr val="000000">
                      <a:alpha val="43137"/>
                    </a:srgbClr>
                  </a:outerShdw>
                </a:effectLst>
              </a:rPr>
              <a:t> in </a:t>
            </a:r>
            <a:r>
              <a:rPr lang="nl-NL" sz="1400" dirty="0" err="1">
                <a:effectLst>
                  <a:outerShdw blurRad="38100" dist="38100" dir="2700000" algn="tl">
                    <a:srgbClr val="000000">
                      <a:alpha val="43137"/>
                    </a:srgbClr>
                  </a:outerShdw>
                </a:effectLst>
              </a:rPr>
              <a:t>growing</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YPL’s</a:t>
            </a:r>
            <a:r>
              <a:rPr lang="nl-NL" sz="1400" dirty="0">
                <a:effectLst>
                  <a:outerShdw blurRad="38100" dist="38100" dir="2700000" algn="tl">
                    <a:srgbClr val="000000">
                      <a:alpha val="43137"/>
                    </a:srgbClr>
                  </a:outerShdw>
                </a:effectLst>
              </a:rPr>
              <a:t> of Lisianthus made </a:t>
            </a:r>
            <a:r>
              <a:rPr lang="nl-NL" sz="1400" dirty="0" err="1">
                <a:effectLst>
                  <a:outerShdw blurRad="38100" dist="38100" dir="2700000" algn="tl">
                    <a:srgbClr val="000000">
                      <a:alpha val="43137"/>
                    </a:srgbClr>
                  </a:outerShdw>
                </a:effectLst>
              </a:rPr>
              <a:t>the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quality</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much</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better</a:t>
            </a:r>
            <a:r>
              <a:rPr lang="nl-NL" sz="1400" dirty="0">
                <a:effectLst>
                  <a:outerShdw blurRad="38100" dist="38100" dir="2700000" algn="tl">
                    <a:srgbClr val="000000">
                      <a:alpha val="43137"/>
                    </a:srgbClr>
                  </a:outerShdw>
                </a:effectLst>
              </a:rPr>
              <a:t>. But </a:t>
            </a:r>
            <a:r>
              <a:rPr lang="nl-NL" sz="1400" dirty="0" err="1">
                <a:effectLst>
                  <a:outerShdw blurRad="38100" dist="38100" dir="2700000" algn="tl">
                    <a:srgbClr val="000000">
                      <a:alpha val="43137"/>
                    </a:srgbClr>
                  </a:outerShdw>
                </a:effectLst>
              </a:rPr>
              <a:t>however</a:t>
            </a:r>
            <a:r>
              <a:rPr lang="nl-NL" sz="1400" dirty="0">
                <a:effectLst>
                  <a:outerShdw blurRad="38100" dist="38100" dir="2700000" algn="tl">
                    <a:srgbClr val="000000">
                      <a:alpha val="43137"/>
                    </a:srgbClr>
                  </a:outerShdw>
                </a:effectLst>
              </a:rPr>
              <a:t> in </a:t>
            </a:r>
            <a:r>
              <a:rPr lang="nl-NL" sz="1400" dirty="0" err="1">
                <a:effectLst>
                  <a:outerShdw blurRad="38100" dist="38100" dir="2700000" algn="tl">
                    <a:srgbClr val="000000">
                      <a:alpha val="43137"/>
                    </a:srgbClr>
                  </a:outerShdw>
                </a:effectLst>
              </a:rPr>
              <a:t>other</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countries</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those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growing</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methods</a:t>
            </a:r>
            <a:r>
              <a:rPr lang="nl-NL" sz="1400" dirty="0">
                <a:effectLst>
                  <a:outerShdw blurRad="38100" dist="38100" dir="2700000" algn="tl">
                    <a:srgbClr val="000000">
                      <a:alpha val="43137"/>
                    </a:srgbClr>
                  </a:outerShdw>
                </a:effectLst>
              </a:rPr>
              <a:t> are </a:t>
            </a:r>
            <a:r>
              <a:rPr lang="nl-NL" sz="1400" dirty="0" err="1">
                <a:effectLst>
                  <a:outerShdw blurRad="38100" dist="38100" dir="2700000" algn="tl">
                    <a:srgbClr val="000000">
                      <a:alpha val="43137"/>
                    </a:srgbClr>
                  </a:outerShdw>
                </a:effectLst>
              </a:rPr>
              <a:t>not</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always</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used</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and</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therefore</a:t>
            </a:r>
            <a:r>
              <a:rPr lang="nl-NL" sz="1400" dirty="0">
                <a:effectLst>
                  <a:outerShdw blurRad="38100" dist="38100" dir="2700000" algn="tl">
                    <a:srgbClr val="000000">
                      <a:alpha val="43137"/>
                    </a:srgbClr>
                  </a:outerShdw>
                </a:effectLst>
              </a:rPr>
              <a:t> Rosetting </a:t>
            </a:r>
            <a:r>
              <a:rPr lang="nl-NL" sz="1400" dirty="0" err="1">
                <a:effectLst>
                  <a:outerShdw blurRad="38100" dist="38100" dir="2700000" algn="tl">
                    <a:srgbClr val="000000">
                      <a:alpha val="43137"/>
                    </a:srgbClr>
                  </a:outerShdw>
                </a:effectLst>
              </a:rPr>
              <a:t>can</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occur</a:t>
            </a:r>
            <a:r>
              <a:rPr lang="nl-NL" sz="1400" dirty="0">
                <a:effectLst>
                  <a:outerShdw blurRad="38100" dist="38100" dir="2700000" algn="tl">
                    <a:srgbClr val="000000">
                      <a:alpha val="43137"/>
                    </a:srgbClr>
                  </a:outerShdw>
                </a:effectLst>
              </a:rPr>
              <a:t>. The </a:t>
            </a:r>
            <a:r>
              <a:rPr lang="nl-NL" sz="1400" dirty="0" err="1">
                <a:effectLst>
                  <a:outerShdw blurRad="38100" dist="38100" dir="2700000" algn="tl">
                    <a:srgbClr val="000000">
                      <a:alpha val="43137"/>
                    </a:srgbClr>
                  </a:outerShdw>
                </a:effectLst>
              </a:rPr>
              <a:t>cooling</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period</a:t>
            </a:r>
            <a:r>
              <a:rPr lang="nl-NL" sz="1400" dirty="0">
                <a:effectLst>
                  <a:outerShdw blurRad="38100" dist="38100" dir="2700000" algn="tl">
                    <a:srgbClr val="000000">
                      <a:alpha val="43137"/>
                    </a:srgbClr>
                  </a:outerShdw>
                </a:effectLst>
              </a:rPr>
              <a:t> of </a:t>
            </a:r>
            <a:r>
              <a:rPr lang="nl-NL" sz="1400" dirty="0" err="1">
                <a:effectLst>
                  <a:outerShdw blurRad="38100" dist="38100" dir="2700000" algn="tl">
                    <a:srgbClr val="000000">
                      <a:alpha val="43137"/>
                    </a:srgbClr>
                  </a:outerShdw>
                </a:effectLst>
              </a:rPr>
              <a:t>the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seeds</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during</a:t>
            </a:r>
            <a:r>
              <a:rPr lang="nl-NL" sz="1400" dirty="0">
                <a:effectLst>
                  <a:outerShdw blurRad="38100" dist="38100" dir="2700000" algn="tl">
                    <a:srgbClr val="000000">
                      <a:alpha val="43137"/>
                    </a:srgbClr>
                  </a:outerShdw>
                </a:effectLst>
              </a:rPr>
              <a:t> 4 weeks is </a:t>
            </a:r>
            <a:r>
              <a:rPr lang="nl-NL" sz="1400" dirty="0" err="1">
                <a:effectLst>
                  <a:outerShdw blurRad="38100" dist="38100" dir="2700000" algn="tl">
                    <a:srgbClr val="000000">
                      <a:alpha val="43137"/>
                    </a:srgbClr>
                  </a:outerShdw>
                </a:effectLst>
              </a:rPr>
              <a:t>necessarry</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when</a:t>
            </a:r>
            <a:r>
              <a:rPr lang="nl-NL" sz="1400" dirty="0">
                <a:effectLst>
                  <a:outerShdw blurRad="38100" dist="38100" dir="2700000" algn="tl">
                    <a:srgbClr val="000000">
                      <a:alpha val="43137"/>
                    </a:srgbClr>
                  </a:outerShdw>
                </a:effectLst>
              </a:rPr>
              <a:t> Rosetting </a:t>
            </a:r>
            <a:r>
              <a:rPr lang="nl-NL" sz="1400" dirty="0" err="1">
                <a:effectLst>
                  <a:outerShdw blurRad="38100" dist="38100" dir="2700000" algn="tl">
                    <a:srgbClr val="000000">
                      <a:alpha val="43137"/>
                    </a:srgbClr>
                  </a:outerShdw>
                </a:effectLst>
              </a:rPr>
              <a:t>occurs</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you</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can</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use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Gibberellin</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to</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solve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the</a:t>
            </a:r>
            <a:r>
              <a:rPr lang="nl-NL" sz="1400" dirty="0">
                <a:effectLst>
                  <a:outerShdw blurRad="38100" dist="38100" dir="2700000" algn="tl">
                    <a:srgbClr val="000000">
                      <a:alpha val="43137"/>
                    </a:srgbClr>
                  </a:outerShdw>
                </a:effectLst>
              </a:rPr>
              <a:t> </a:t>
            </a:r>
            <a:r>
              <a:rPr lang="nl-NL" sz="1400" dirty="0" err="1">
                <a:effectLst>
                  <a:outerShdw blurRad="38100" dist="38100" dir="2700000" algn="tl">
                    <a:srgbClr val="000000">
                      <a:alpha val="43137"/>
                    </a:srgbClr>
                  </a:outerShdw>
                </a:effectLst>
              </a:rPr>
              <a:t>problem</a:t>
            </a:r>
            <a:r>
              <a:rPr lang="nl-NL" sz="1400" dirty="0">
                <a:effectLst>
                  <a:outerShdw blurRad="38100" dist="38100" dir="2700000" algn="tl">
                    <a:srgbClr val="000000">
                      <a:alpha val="43137"/>
                    </a:srgbClr>
                  </a:outerShdw>
                </a:effectLst>
              </a:rPr>
              <a:t>.</a:t>
            </a:r>
            <a:endParaRPr lang="nl-NL" sz="1400" i="1" dirty="0"/>
          </a:p>
        </p:txBody>
      </p:sp>
    </p:spTree>
    <p:extLst>
      <p:ext uri="{BB962C8B-B14F-4D97-AF65-F5344CB8AC3E}">
        <p14:creationId xmlns:p14="http://schemas.microsoft.com/office/powerpoint/2010/main" val="2677325838"/>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Lisianthus Rosette Problem in Cut Flower Bed"/>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392132" y="2366564"/>
            <a:ext cx="4426175" cy="3319631"/>
          </a:xfrm>
          <a:ln>
            <a:solidFill>
              <a:srgbClr val="FFC000"/>
            </a:solidFill>
          </a:ln>
        </p:spPr>
      </p:pic>
      <p:sp>
        <p:nvSpPr>
          <p:cNvPr id="5" name="Rectangle 4"/>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0"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Rosetting - Cut Flower bed</a:t>
            </a:r>
            <a:endParaRPr lang="nl-NL" sz="2000" i="1" dirty="0"/>
          </a:p>
        </p:txBody>
      </p:sp>
      <p:sp>
        <p:nvSpPr>
          <p:cNvPr id="11" name="Rectangle 10"/>
          <p:cNvSpPr/>
          <p:nvPr/>
        </p:nvSpPr>
        <p:spPr>
          <a:xfrm>
            <a:off x="647503" y="2368667"/>
            <a:ext cx="3466372" cy="3693319"/>
          </a:xfrm>
          <a:prstGeom prst="rect">
            <a:avLst/>
          </a:prstGeom>
          <a:solidFill>
            <a:srgbClr val="FFF7DD"/>
          </a:solidFill>
        </p:spPr>
        <p:txBody>
          <a:bodyPr wrap="square">
            <a:spAutoFit/>
          </a:bodyPr>
          <a:lstStyle/>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Induced dormancy (resting stage) often appears after plugs are transplanted into cut flower beds.  But this problem is already initiated in the plug stadium. Cooling period after sowing is to avoid resetting.</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Induced by stress conditions.(too hot, too dry…)</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Nature’s way to ensure the survival of the species.</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Nature can also be helped with a light spray of GA3 (Gibberellin) if necessary</a:t>
            </a:r>
          </a:p>
        </p:txBody>
      </p:sp>
    </p:spTree>
    <p:extLst>
      <p:ext uri="{BB962C8B-B14F-4D97-AF65-F5344CB8AC3E}">
        <p14:creationId xmlns:p14="http://schemas.microsoft.com/office/powerpoint/2010/main" val="146827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4" descr="ｽｸﾘｭｰﾌｧﾝ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50" y="1894489"/>
            <a:ext cx="4030687" cy="302428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58374" name="Picture 5" descr="P10100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94490"/>
            <a:ext cx="4032374" cy="302428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1" name="Rectangle 10"/>
          <p:cNvSpPr/>
          <p:nvPr/>
        </p:nvSpPr>
        <p:spPr>
          <a:xfrm>
            <a:off x="765511" y="5048603"/>
            <a:ext cx="8053125" cy="553998"/>
          </a:xfrm>
          <a:prstGeom prst="rect">
            <a:avLst/>
          </a:prstGeom>
          <a:solidFill>
            <a:srgbClr val="FFF7DD"/>
          </a:solidFill>
        </p:spPr>
        <p:txBody>
          <a:bodyPr wrap="square">
            <a:spAutoFit/>
          </a:bodyPr>
          <a:lstStyle/>
          <a:p>
            <a:pPr marL="342900" indent="-342900">
              <a:spcBef>
                <a:spcPct val="20000"/>
              </a:spcBef>
              <a:spcAft>
                <a:spcPts val="1200"/>
              </a:spcAft>
              <a:buFontTx/>
              <a:buBlip>
                <a:blip r:embed="rId6"/>
              </a:buBlip>
              <a:defRPr/>
            </a:pPr>
            <a:r>
              <a:rPr lang="en-GB" sz="1500" dirty="0">
                <a:solidFill>
                  <a:prstClr val="black"/>
                </a:solidFill>
                <a:ea typeface="ヒラギノ角ゴ Pro W3" pitchFamily="-107" charset="-128"/>
                <a:cs typeface="Arial" pitchFamily="34" charset="0"/>
              </a:rPr>
              <a:t>Good ventilation for reduction of tip-burning and diseases, and acceleration of well-branched, tight flower stems . Ventilation is one of the key issues of growing Lisianthus </a:t>
            </a:r>
          </a:p>
        </p:txBody>
      </p:sp>
      <p:sp>
        <p:nvSpPr>
          <p:cNvPr id="12"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Ventilation (0.7m/s)</a:t>
            </a:r>
            <a:endParaRPr lang="nl-NL" sz="2000" i="1" dirty="0"/>
          </a:p>
        </p:txBody>
      </p:sp>
    </p:spTree>
    <p:extLst>
      <p:ext uri="{BB962C8B-B14F-4D97-AF65-F5344CB8AC3E}">
        <p14:creationId xmlns:p14="http://schemas.microsoft.com/office/powerpoint/2010/main" val="37541092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Young Plant </a:t>
            </a:r>
          </a:p>
        </p:txBody>
      </p:sp>
      <p:sp>
        <p:nvSpPr>
          <p:cNvPr id="3" name="Content Placeholder 2"/>
          <p:cNvSpPr>
            <a:spLocks noGrp="1"/>
          </p:cNvSpPr>
          <p:nvPr>
            <p:ph idx="1"/>
          </p:nvPr>
        </p:nvSpPr>
        <p:spPr/>
        <p:txBody>
          <a:bodyPr>
            <a:normAutofit/>
          </a:bodyPr>
          <a:lstStyle/>
          <a:p>
            <a:pPr marL="457200" lvl="1" indent="0">
              <a:buNone/>
            </a:pPr>
            <a:endParaRPr lang="en-GB" sz="1600" b="0" noProof="1"/>
          </a:p>
          <a:p>
            <a:r>
              <a:rPr lang="en-GB" sz="2000" b="0" noProof="1"/>
              <a:t>Ideal stage of transplanting is at 2 pairs of leaves.</a:t>
            </a:r>
          </a:p>
          <a:p>
            <a:pPr marL="0" indent="0">
              <a:buNone/>
            </a:pPr>
            <a:r>
              <a:rPr lang="en-GB" sz="2000" b="0" noProof="1"/>
              <a:t>      Picture shows delivery stage for South Europe.   </a:t>
            </a:r>
          </a:p>
          <a:p>
            <a:endParaRPr lang="en-GB" sz="2000" b="0" noProof="1"/>
          </a:p>
          <a:p>
            <a:r>
              <a:rPr lang="en-GB" sz="2000" b="0" noProof="1"/>
              <a:t>Delaying transplanting will result in poor</a:t>
            </a:r>
          </a:p>
          <a:p>
            <a:pPr marL="0" indent="0">
              <a:buNone/>
            </a:pPr>
            <a:r>
              <a:rPr lang="en-GB" sz="2000" b="0" noProof="1"/>
              <a:t>      rooting, delayed flowering and shorter </a:t>
            </a:r>
          </a:p>
          <a:p>
            <a:pPr marL="0" indent="0">
              <a:buNone/>
            </a:pPr>
            <a:r>
              <a:rPr lang="en-GB" sz="2000" b="0" noProof="1"/>
              <a:t>      flower stems. </a:t>
            </a:r>
          </a:p>
          <a:p>
            <a:endParaRPr lang="en-GB" sz="2000" b="0" noProof="1"/>
          </a:p>
          <a:p>
            <a:r>
              <a:rPr lang="en-GB" sz="2000" b="0" noProof="1"/>
              <a:t>Harden off the young plants at 15 degrees</a:t>
            </a:r>
          </a:p>
          <a:p>
            <a:pPr marL="0" indent="0">
              <a:buNone/>
            </a:pPr>
            <a:r>
              <a:rPr lang="en-GB" sz="2000" b="0" noProof="1"/>
              <a:t>      for the last week. </a:t>
            </a:r>
          </a:p>
          <a:p>
            <a:endParaRPr lang="en-GB" sz="2000" b="0" noProof="1"/>
          </a:p>
          <a:p>
            <a:pPr marL="0" indent="0">
              <a:buNone/>
            </a:pPr>
            <a:endParaRPr lang="en-GB" sz="2000" b="0" noProof="1"/>
          </a:p>
          <a:p>
            <a:pPr marL="0" indent="0">
              <a:buNone/>
            </a:pPr>
            <a:endParaRPr lang="en-GB" sz="2000" b="0" noProof="1"/>
          </a:p>
          <a:p>
            <a:pPr marL="0" indent="0">
              <a:buNone/>
            </a:pPr>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24128" y="2276872"/>
            <a:ext cx="3413663" cy="3960440"/>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040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8" descr="P101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332938"/>
            <a:ext cx="3029779" cy="404027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4518" name="Picture 9" descr="P1010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724" y="1332938"/>
            <a:ext cx="5385890" cy="404027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2"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Packaging </a:t>
            </a:r>
            <a:endParaRPr lang="nl-NL" sz="2000" i="1" dirty="0"/>
          </a:p>
        </p:txBody>
      </p:sp>
      <p:sp>
        <p:nvSpPr>
          <p:cNvPr id="13" name="Rectangle 12"/>
          <p:cNvSpPr/>
          <p:nvPr/>
        </p:nvSpPr>
        <p:spPr>
          <a:xfrm>
            <a:off x="614633" y="5479838"/>
            <a:ext cx="8349981" cy="323165"/>
          </a:xfrm>
          <a:prstGeom prst="rect">
            <a:avLst/>
          </a:prstGeom>
          <a:solidFill>
            <a:srgbClr val="FFF7DD"/>
          </a:solidFill>
        </p:spPr>
        <p:txBody>
          <a:bodyPr wrap="square">
            <a:spAutoFit/>
          </a:bodyPr>
          <a:lstStyle/>
          <a:p>
            <a:pPr marL="342900" indent="-342900">
              <a:spcBef>
                <a:spcPct val="20000"/>
              </a:spcBef>
              <a:spcAft>
                <a:spcPts val="1200"/>
              </a:spcAft>
              <a:buFontTx/>
              <a:buBlip>
                <a:blip r:embed="rId6"/>
              </a:buBlip>
              <a:defRPr/>
            </a:pPr>
            <a:r>
              <a:rPr lang="en-GB" sz="1500" dirty="0">
                <a:solidFill>
                  <a:prstClr val="black"/>
                </a:solidFill>
                <a:ea typeface="ヒラギノ角ゴ Pro W3" pitchFamily="-107" charset="-128"/>
                <a:cs typeface="Arial" pitchFamily="34" charset="0"/>
              </a:rPr>
              <a:t>Use hot needle sleeves to avoid flower botrytis</a:t>
            </a:r>
          </a:p>
        </p:txBody>
      </p:sp>
    </p:spTree>
    <p:extLst>
      <p:ext uri="{BB962C8B-B14F-4D97-AF65-F5344CB8AC3E}">
        <p14:creationId xmlns:p14="http://schemas.microsoft.com/office/powerpoint/2010/main" val="42365737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6" descr="Thrips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200762"/>
            <a:ext cx="5029320" cy="37727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7590" name="Picture 8" descr="Lisianthus problem11"/>
          <p:cNvPicPr>
            <a:picLocks noChangeAspect="1" noChangeArrowheads="1"/>
          </p:cNvPicPr>
          <p:nvPr/>
        </p:nvPicPr>
        <p:blipFill rotWithShape="1">
          <a:blip r:embed="rId4">
            <a:extLst>
              <a:ext uri="{28A0092B-C50C-407E-A947-70E740481C1C}">
                <a14:useLocalDpi xmlns:a14="http://schemas.microsoft.com/office/drawing/2010/main" val="0"/>
              </a:ext>
            </a:extLst>
          </a:blip>
          <a:srcRect t="6369" b="1774"/>
          <a:stretch/>
        </p:blipFill>
        <p:spPr bwMode="auto">
          <a:xfrm>
            <a:off x="794139" y="1200761"/>
            <a:ext cx="3008653" cy="37727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1"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Pests - Thrips</a:t>
            </a:r>
            <a:endParaRPr lang="nl-NL" sz="2000" i="1" dirty="0"/>
          </a:p>
        </p:txBody>
      </p:sp>
      <p:sp>
        <p:nvSpPr>
          <p:cNvPr id="12" name="Rectangle 11"/>
          <p:cNvSpPr/>
          <p:nvPr/>
        </p:nvSpPr>
        <p:spPr>
          <a:xfrm>
            <a:off x="794139" y="5085184"/>
            <a:ext cx="8015093" cy="984885"/>
          </a:xfrm>
          <a:prstGeom prst="rect">
            <a:avLst/>
          </a:prstGeom>
          <a:solidFill>
            <a:srgbClr val="FFF7DD"/>
          </a:solidFill>
        </p:spPr>
        <p:txBody>
          <a:bodyPr wrap="square">
            <a:spAutoFit/>
          </a:bodyPr>
          <a:lstStyle/>
          <a:p>
            <a:pPr marL="342900" indent="-342900">
              <a:spcBef>
                <a:spcPct val="20000"/>
              </a:spcBef>
              <a:spcAft>
                <a:spcPts val="1200"/>
              </a:spcAft>
              <a:buFontTx/>
              <a:buBlip>
                <a:blip r:embed="rId6"/>
              </a:buBlip>
              <a:defRPr/>
            </a:pPr>
            <a:r>
              <a:rPr lang="en-GB" sz="1500" dirty="0">
                <a:solidFill>
                  <a:prstClr val="black"/>
                </a:solidFill>
                <a:ea typeface="ヒラギノ角ゴ Pro W3" pitchFamily="-107" charset="-128"/>
                <a:cs typeface="Arial" pitchFamily="34" charset="0"/>
              </a:rPr>
              <a:t>Scratching of flower petals by </a:t>
            </a:r>
            <a:r>
              <a:rPr lang="en-GB" sz="1500" dirty="0" err="1">
                <a:solidFill>
                  <a:prstClr val="black"/>
                </a:solidFill>
                <a:ea typeface="ヒラギノ角ゴ Pro W3" pitchFamily="-107" charset="-128"/>
                <a:cs typeface="Arial" pitchFamily="34" charset="0"/>
              </a:rPr>
              <a:t>thrips</a:t>
            </a:r>
            <a:r>
              <a:rPr lang="en-GB" sz="1500" dirty="0">
                <a:solidFill>
                  <a:prstClr val="black"/>
                </a:solidFill>
                <a:ea typeface="ヒラギノ角ゴ Pro W3" pitchFamily="-107" charset="-128"/>
                <a:cs typeface="Arial" pitchFamily="34" charset="0"/>
              </a:rPr>
              <a:t>.</a:t>
            </a:r>
          </a:p>
          <a:p>
            <a:pPr marL="342900" indent="-342900">
              <a:spcBef>
                <a:spcPct val="20000"/>
              </a:spcBef>
              <a:spcAft>
                <a:spcPts val="1200"/>
              </a:spcAft>
              <a:buFontTx/>
              <a:buBlip>
                <a:blip r:embed="rId6"/>
              </a:buBlip>
              <a:defRPr/>
            </a:pPr>
            <a:r>
              <a:rPr lang="en-GB" sz="1500" dirty="0">
                <a:solidFill>
                  <a:prstClr val="black"/>
                </a:solidFill>
                <a:ea typeface="ヒラギノ角ゴ Pro W3" pitchFamily="-107" charset="-128"/>
                <a:cs typeface="Arial" pitchFamily="34" charset="0"/>
              </a:rPr>
              <a:t>Weeds and greens around houses should be removed by implementing an effective spraying program.</a:t>
            </a:r>
          </a:p>
        </p:txBody>
      </p:sp>
    </p:spTree>
    <p:extLst>
      <p:ext uri="{BB962C8B-B14F-4D97-AF65-F5344CB8AC3E}">
        <p14:creationId xmlns:p14="http://schemas.microsoft.com/office/powerpoint/2010/main" val="4021847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64ｱﾌﾞﾗﾑ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1437"/>
            <a:ext cx="5760492" cy="352735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0"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Pests - Thrips</a:t>
            </a:r>
            <a:endParaRPr lang="nl-NL" sz="2000" i="1" dirty="0"/>
          </a:p>
        </p:txBody>
      </p:sp>
      <p:sp>
        <p:nvSpPr>
          <p:cNvPr id="11" name="Rectangle 10"/>
          <p:cNvSpPr/>
          <p:nvPr/>
        </p:nvSpPr>
        <p:spPr>
          <a:xfrm>
            <a:off x="1835696" y="4994228"/>
            <a:ext cx="5760492" cy="984885"/>
          </a:xfrm>
          <a:prstGeom prst="rect">
            <a:avLst/>
          </a:prstGeom>
          <a:solidFill>
            <a:srgbClr val="FFF7DD"/>
          </a:solidFill>
        </p:spPr>
        <p:txBody>
          <a:bodyPr wrap="square">
            <a:spAutoFit/>
          </a:bodyPr>
          <a:lstStyle/>
          <a:p>
            <a:pPr marL="342900" indent="-342900">
              <a:spcBef>
                <a:spcPct val="20000"/>
              </a:spcBef>
              <a:spcAft>
                <a:spcPts val="1200"/>
              </a:spcAft>
              <a:buFontTx/>
              <a:buBlip>
                <a:blip r:embed="rId5"/>
              </a:buBlip>
              <a:defRPr/>
            </a:pPr>
            <a:r>
              <a:rPr lang="en-GB" sz="1500" dirty="0">
                <a:solidFill>
                  <a:prstClr val="black"/>
                </a:solidFill>
                <a:ea typeface="ヒラギノ角ゴ Pro W3" pitchFamily="-107" charset="-128"/>
                <a:cs typeface="Arial" pitchFamily="34" charset="0"/>
              </a:rPr>
              <a:t>A critical case of virus infection caused by aphids.</a:t>
            </a:r>
          </a:p>
          <a:p>
            <a:pPr marL="342900" indent="-342900">
              <a:spcBef>
                <a:spcPct val="20000"/>
              </a:spcBef>
              <a:spcAft>
                <a:spcPts val="1200"/>
              </a:spcAft>
              <a:buFontTx/>
              <a:buBlip>
                <a:blip r:embed="rId5"/>
              </a:buBlip>
              <a:defRPr/>
            </a:pPr>
            <a:r>
              <a:rPr lang="en-GB" sz="1500" dirty="0">
                <a:solidFill>
                  <a:prstClr val="black"/>
                </a:solidFill>
                <a:ea typeface="ヒラギノ角ゴ Pro W3" pitchFamily="-107" charset="-128"/>
                <a:cs typeface="Arial" pitchFamily="34" charset="0"/>
              </a:rPr>
              <a:t>Weeds and greens around houses should be removed by implementing a effective spraying program. Destroy infected plants.</a:t>
            </a:r>
          </a:p>
        </p:txBody>
      </p:sp>
    </p:spTree>
    <p:extLst>
      <p:ext uri="{BB962C8B-B14F-4D97-AF65-F5344CB8AC3E}">
        <p14:creationId xmlns:p14="http://schemas.microsoft.com/office/powerpoint/2010/main" val="34853681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3"/>
          <p:cNvSpPr>
            <a:spLocks noGrp="1" noChangeArrowheads="1"/>
          </p:cNvSpPr>
          <p:nvPr>
            <p:ph type="body" idx="4294967295"/>
          </p:nvPr>
        </p:nvSpPr>
        <p:spPr>
          <a:xfrm>
            <a:off x="5173663" y="1484313"/>
            <a:ext cx="3970337" cy="4681537"/>
          </a:xfrm>
        </p:spPr>
        <p:txBody>
          <a:bodyPr/>
          <a:lstStyle/>
          <a:p>
            <a:pPr eaLnBrk="1" hangingPunct="1"/>
            <a:endParaRPr lang="en-US" altLang="ja-JP">
              <a:latin typeface="Arial (body)" charset="0"/>
              <a:ea typeface="ＭＳ Ｐゴシック" pitchFamily="34" charset="-128"/>
              <a:cs typeface="Arial (body)" charset="0"/>
            </a:endParaRPr>
          </a:p>
          <a:p>
            <a:pPr eaLnBrk="1" hangingPunct="1"/>
            <a:endParaRPr lang="en-US" altLang="ja-JP">
              <a:latin typeface="Arial (body)" charset="0"/>
              <a:ea typeface="ＭＳ Ｐゴシック" pitchFamily="34" charset="-128"/>
              <a:cs typeface="Arial (body)" charset="0"/>
            </a:endParaRPr>
          </a:p>
        </p:txBody>
      </p:sp>
      <p:pic>
        <p:nvPicPr>
          <p:cNvPr id="70661" name="Picture 6" descr="DSC00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5257304" cy="394213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7" descr="DSC00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872" y="1556793"/>
            <a:ext cx="2956186" cy="394213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1"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Pests - </a:t>
            </a:r>
            <a:r>
              <a:rPr lang="en-GB" sz="4000" dirty="0" err="1">
                <a:solidFill>
                  <a:srgbClr val="00A84C"/>
                </a:solidFill>
                <a:effectLst>
                  <a:outerShdw blurRad="38100" dist="38100" dir="2700000" algn="tl">
                    <a:srgbClr val="000000">
                      <a:alpha val="43137"/>
                    </a:srgbClr>
                  </a:outerShdw>
                </a:effectLst>
              </a:rPr>
              <a:t>Leafminers</a:t>
            </a:r>
            <a:endParaRPr lang="nl-NL" sz="2000" i="1" dirty="0"/>
          </a:p>
        </p:txBody>
      </p:sp>
    </p:spTree>
    <p:extLst>
      <p:ext uri="{BB962C8B-B14F-4D97-AF65-F5344CB8AC3E}">
        <p14:creationId xmlns:p14="http://schemas.microsoft.com/office/powerpoint/2010/main" val="29994816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4" descr="Flower virus (INS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42" y="1268115"/>
            <a:ext cx="3510650" cy="468086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10" name="Picture 5" descr="INS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68115"/>
            <a:ext cx="3510652" cy="468086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2711" name="Line 6"/>
          <p:cNvSpPr>
            <a:spLocks noChangeShapeType="1"/>
          </p:cNvSpPr>
          <p:nvPr/>
        </p:nvSpPr>
        <p:spPr bwMode="auto">
          <a:xfrm flipH="1">
            <a:off x="3563441" y="3716387"/>
            <a:ext cx="144463" cy="7921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f-ZA"/>
          </a:p>
        </p:txBody>
      </p:sp>
      <p:sp>
        <p:nvSpPr>
          <p:cNvPr id="8" name="Rectangle 7"/>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2"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Viruses - INSV</a:t>
            </a:r>
            <a:endParaRPr lang="nl-NL" sz="2000" i="1" dirty="0"/>
          </a:p>
        </p:txBody>
      </p:sp>
      <p:sp>
        <p:nvSpPr>
          <p:cNvPr id="13" name="Rectangle 12"/>
          <p:cNvSpPr/>
          <p:nvPr/>
        </p:nvSpPr>
        <p:spPr>
          <a:xfrm>
            <a:off x="989342" y="6119841"/>
            <a:ext cx="3510650" cy="323165"/>
          </a:xfrm>
          <a:prstGeom prst="rect">
            <a:avLst/>
          </a:prstGeom>
          <a:solidFill>
            <a:srgbClr val="FFF7DD"/>
          </a:solidFill>
        </p:spPr>
        <p:txBody>
          <a:bodyPr wrap="square">
            <a:spAutoFit/>
          </a:bodyPr>
          <a:lstStyle/>
          <a:p>
            <a:pPr marL="342900" indent="-342900">
              <a:spcBef>
                <a:spcPct val="20000"/>
              </a:spcBef>
              <a:spcAft>
                <a:spcPts val="1200"/>
              </a:spcAft>
              <a:buFontTx/>
              <a:buBlip>
                <a:blip r:embed="rId6"/>
              </a:buBlip>
              <a:defRPr/>
            </a:pPr>
            <a:r>
              <a:rPr lang="en-GB" sz="1500" dirty="0">
                <a:solidFill>
                  <a:prstClr val="black"/>
                </a:solidFill>
                <a:ea typeface="ヒラギノ角ゴ Pro W3" pitchFamily="-107" charset="-128"/>
                <a:cs typeface="Arial" pitchFamily="34" charset="0"/>
              </a:rPr>
              <a:t>Impatiens Necrotic Spot Virus</a:t>
            </a:r>
          </a:p>
        </p:txBody>
      </p:sp>
    </p:spTree>
    <p:extLst>
      <p:ext uri="{BB962C8B-B14F-4D97-AF65-F5344CB8AC3E}">
        <p14:creationId xmlns:p14="http://schemas.microsoft.com/office/powerpoint/2010/main" val="21693958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7" descr="Fusarium avenac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2875"/>
            <a:ext cx="2665933" cy="355167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10" descr="P1010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412875"/>
            <a:ext cx="4536628" cy="340280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6807" name="Line 9"/>
          <p:cNvSpPr>
            <a:spLocks noChangeShapeType="1"/>
          </p:cNvSpPr>
          <p:nvPr/>
        </p:nvSpPr>
        <p:spPr bwMode="auto">
          <a:xfrm flipV="1">
            <a:off x="3132138" y="3500438"/>
            <a:ext cx="3527425" cy="17287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f-ZA"/>
          </a:p>
        </p:txBody>
      </p:sp>
      <p:sp>
        <p:nvSpPr>
          <p:cNvPr id="8" name="Rectangle 7"/>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2" name="Rectangle 11"/>
          <p:cNvSpPr/>
          <p:nvPr/>
        </p:nvSpPr>
        <p:spPr>
          <a:xfrm>
            <a:off x="803824" y="5070424"/>
            <a:ext cx="2653384" cy="646331"/>
          </a:xfrm>
          <a:prstGeom prst="rect">
            <a:avLst/>
          </a:prstGeom>
          <a:solidFill>
            <a:srgbClr val="FFF7DD"/>
          </a:solidFill>
        </p:spPr>
        <p:txBody>
          <a:bodyPr wrap="square">
            <a:spAutoFit/>
          </a:bodyPr>
          <a:lstStyle/>
          <a:p>
            <a:pPr marL="342900" indent="-342900">
              <a:spcBef>
                <a:spcPct val="20000"/>
              </a:spcBef>
              <a:spcAft>
                <a:spcPts val="1200"/>
              </a:spcAft>
              <a:buFontTx/>
              <a:buBlip>
                <a:blip r:embed="rId6"/>
              </a:buBlip>
              <a:defRPr/>
            </a:pPr>
            <a:r>
              <a:rPr lang="en-GB" sz="1200" dirty="0">
                <a:solidFill>
                  <a:prstClr val="black"/>
                </a:solidFill>
                <a:ea typeface="ヒラギノ角ゴ Pro W3" pitchFamily="-107" charset="-128"/>
                <a:cs typeface="Arial" pitchFamily="34" charset="0"/>
              </a:rPr>
              <a:t>Pinkish powder is one of the typical symptoms of Fusarium </a:t>
            </a:r>
            <a:r>
              <a:rPr lang="en-GB" sz="1200" dirty="0" err="1">
                <a:solidFill>
                  <a:prstClr val="black"/>
                </a:solidFill>
                <a:ea typeface="ヒラギノ角ゴ Pro W3" pitchFamily="-107" charset="-128"/>
                <a:cs typeface="Arial" pitchFamily="34" charset="0"/>
              </a:rPr>
              <a:t>avenacium</a:t>
            </a:r>
            <a:r>
              <a:rPr lang="en-GB" sz="1200" dirty="0">
                <a:solidFill>
                  <a:prstClr val="black"/>
                </a:solidFill>
                <a:ea typeface="ヒラギノ角ゴ Pro W3" pitchFamily="-107" charset="-128"/>
                <a:cs typeface="Arial" pitchFamily="34" charset="0"/>
              </a:rPr>
              <a:t>.</a:t>
            </a:r>
          </a:p>
        </p:txBody>
      </p:sp>
      <p:sp>
        <p:nvSpPr>
          <p:cNvPr id="13"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Diseases - Fusarium </a:t>
            </a:r>
            <a:r>
              <a:rPr lang="en-GB" sz="4000" dirty="0" err="1">
                <a:solidFill>
                  <a:srgbClr val="00A84C"/>
                </a:solidFill>
                <a:effectLst>
                  <a:outerShdw blurRad="38100" dist="38100" dir="2700000" algn="tl">
                    <a:srgbClr val="000000">
                      <a:alpha val="43137"/>
                    </a:srgbClr>
                  </a:outerShdw>
                </a:effectLst>
              </a:rPr>
              <a:t>avenacium</a:t>
            </a:r>
            <a:endParaRPr lang="nl-NL" sz="2000" i="1" dirty="0"/>
          </a:p>
        </p:txBody>
      </p:sp>
      <p:sp>
        <p:nvSpPr>
          <p:cNvPr id="11" name="Rectangle 10">
            <a:extLst>
              <a:ext uri="{FF2B5EF4-FFF2-40B4-BE49-F238E27FC236}">
                <a16:creationId xmlns:a16="http://schemas.microsoft.com/office/drawing/2014/main" id="{D9FCEE6F-21C6-4F57-BF76-916F4B7DB19F}"/>
              </a:ext>
            </a:extLst>
          </p:cNvPr>
          <p:cNvSpPr/>
          <p:nvPr/>
        </p:nvSpPr>
        <p:spPr>
          <a:xfrm>
            <a:off x="4067944" y="5077042"/>
            <a:ext cx="4824537" cy="830997"/>
          </a:xfrm>
          <a:prstGeom prst="rect">
            <a:avLst/>
          </a:prstGeom>
          <a:solidFill>
            <a:srgbClr val="FFF7DD"/>
          </a:solidFill>
        </p:spPr>
        <p:txBody>
          <a:bodyPr wrap="square">
            <a:spAutoFit/>
          </a:bodyPr>
          <a:lstStyle/>
          <a:p>
            <a:pPr marL="342900" indent="-342900">
              <a:spcBef>
                <a:spcPct val="20000"/>
              </a:spcBef>
              <a:spcAft>
                <a:spcPts val="1200"/>
              </a:spcAft>
              <a:buFontTx/>
              <a:buBlip>
                <a:blip r:embed="rId6"/>
              </a:buBlip>
              <a:defRPr/>
            </a:pPr>
            <a:r>
              <a:rPr lang="en-GB" sz="1200" dirty="0">
                <a:solidFill>
                  <a:prstClr val="black"/>
                </a:solidFill>
                <a:ea typeface="ヒラギノ角ゴ Pro W3" pitchFamily="-107" charset="-128"/>
                <a:cs typeface="Arial" pitchFamily="34" charset="0"/>
              </a:rPr>
              <a:t>Fusarium is always present in the air and soil. So sterilization for example by Steam is necessary to clean the soil and kill all Fusarium elements. Despite the sterilization we have to work very clean in the Greenhouse and use chemicals to achieve a healthy crop.</a:t>
            </a:r>
          </a:p>
        </p:txBody>
      </p:sp>
    </p:spTree>
    <p:extLst>
      <p:ext uri="{BB962C8B-B14F-4D97-AF65-F5344CB8AC3E}">
        <p14:creationId xmlns:p14="http://schemas.microsoft.com/office/powerpoint/2010/main" val="6657443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中村香代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113" y="1196752"/>
            <a:ext cx="5118027" cy="385241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0"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Diseases - Nematode</a:t>
            </a:r>
            <a:endParaRPr lang="nl-NL" sz="2000" i="1" dirty="0"/>
          </a:p>
        </p:txBody>
      </p:sp>
      <p:sp>
        <p:nvSpPr>
          <p:cNvPr id="11" name="Rectangle 10"/>
          <p:cNvSpPr/>
          <p:nvPr/>
        </p:nvSpPr>
        <p:spPr>
          <a:xfrm>
            <a:off x="830687" y="5195227"/>
            <a:ext cx="7920880" cy="754053"/>
          </a:xfrm>
          <a:prstGeom prst="rect">
            <a:avLst/>
          </a:prstGeom>
          <a:solidFill>
            <a:srgbClr val="FFF7DD"/>
          </a:solidFill>
        </p:spPr>
        <p:txBody>
          <a:bodyPr wrap="square">
            <a:spAutoFit/>
          </a:bodyPr>
          <a:lstStyle/>
          <a:p>
            <a:pPr marL="342900" indent="-342900">
              <a:spcBef>
                <a:spcPct val="20000"/>
              </a:spcBef>
              <a:spcAft>
                <a:spcPts val="1200"/>
              </a:spcAft>
              <a:buFontTx/>
              <a:buBlip>
                <a:blip r:embed="rId5"/>
              </a:buBlip>
              <a:defRPr/>
            </a:pPr>
            <a:r>
              <a:rPr lang="en-GB" sz="1500" dirty="0">
                <a:solidFill>
                  <a:prstClr val="black"/>
                </a:solidFill>
                <a:ea typeface="ヒラギノ角ゴ Pro W3" pitchFamily="-107" charset="-128"/>
                <a:cs typeface="Arial" pitchFamily="34" charset="0"/>
              </a:rPr>
              <a:t>Occurs under soil conditions with too much nitrogen and immature compost.</a:t>
            </a:r>
          </a:p>
          <a:p>
            <a:pPr marL="342900" indent="-342900">
              <a:spcBef>
                <a:spcPct val="20000"/>
              </a:spcBef>
              <a:spcAft>
                <a:spcPts val="1200"/>
              </a:spcAft>
              <a:buFontTx/>
              <a:buBlip>
                <a:blip r:embed="rId5"/>
              </a:buBlip>
              <a:defRPr/>
            </a:pPr>
            <a:r>
              <a:rPr lang="en-GB" sz="1500" dirty="0">
                <a:solidFill>
                  <a:prstClr val="black"/>
                </a:solidFill>
                <a:ea typeface="ヒラギノ角ゴ Pro W3" pitchFamily="-107" charset="-128"/>
                <a:cs typeface="Arial" pitchFamily="34" charset="0"/>
              </a:rPr>
              <a:t>Can be reduced by applying sufficient water after transplanting and during the early stages.</a:t>
            </a:r>
          </a:p>
        </p:txBody>
      </p:sp>
    </p:spTree>
    <p:extLst>
      <p:ext uri="{BB962C8B-B14F-4D97-AF65-F5344CB8AC3E}">
        <p14:creationId xmlns:p14="http://schemas.microsoft.com/office/powerpoint/2010/main" val="11261858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P1010054_640x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187" y="1232893"/>
            <a:ext cx="4367301" cy="327719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1926" name="Picture 6" descr="P1010051_640x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445" y="1232893"/>
            <a:ext cx="3359355" cy="251995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1927" name="Picture 7" descr="P1010052_640x4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445" y="3861371"/>
            <a:ext cx="3359355" cy="251995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2"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00A84C"/>
                </a:solidFill>
                <a:effectLst>
                  <a:outerShdw blurRad="38100" dist="38100" dir="2700000" algn="tl">
                    <a:srgbClr val="000000">
                      <a:alpha val="43137"/>
                    </a:srgbClr>
                  </a:outerShdw>
                </a:effectLst>
              </a:rPr>
              <a:t>Diseases - Downy Mildew</a:t>
            </a:r>
            <a:endParaRPr lang="nl-NL" sz="2000" i="1" dirty="0"/>
          </a:p>
        </p:txBody>
      </p:sp>
      <p:sp>
        <p:nvSpPr>
          <p:cNvPr id="13" name="Rectangle 12"/>
          <p:cNvSpPr/>
          <p:nvPr/>
        </p:nvSpPr>
        <p:spPr>
          <a:xfrm>
            <a:off x="4597971" y="4581128"/>
            <a:ext cx="4366517" cy="1477328"/>
          </a:xfrm>
          <a:prstGeom prst="rect">
            <a:avLst/>
          </a:prstGeom>
          <a:solidFill>
            <a:srgbClr val="FFF7DD"/>
          </a:solidFill>
        </p:spPr>
        <p:txBody>
          <a:bodyPr wrap="square">
            <a:spAutoFit/>
          </a:bodyPr>
          <a:lstStyle/>
          <a:p>
            <a:pPr marL="342900" indent="-342900">
              <a:spcBef>
                <a:spcPct val="20000"/>
              </a:spcBef>
              <a:spcAft>
                <a:spcPts val="1200"/>
              </a:spcAft>
              <a:buFontTx/>
              <a:buBlip>
                <a:blip r:embed="rId7"/>
              </a:buBlip>
              <a:defRPr/>
            </a:pPr>
            <a:r>
              <a:rPr lang="en-GB" sz="1500" dirty="0">
                <a:solidFill>
                  <a:prstClr val="black"/>
                </a:solidFill>
                <a:ea typeface="ヒラギノ角ゴ Pro W3" pitchFamily="-107" charset="-128"/>
                <a:cs typeface="Arial" pitchFamily="34" charset="0"/>
              </a:rPr>
              <a:t>Typical Downy Mildew symptoms, caused by high humidity with low temperature (10-15C), this is not a big issue in Holland at Forced Year round growers anymore because of high light levels and temperature….no chance for Downy Mildew to survive.</a:t>
            </a:r>
          </a:p>
        </p:txBody>
      </p:sp>
    </p:spTree>
    <p:extLst>
      <p:ext uri="{BB962C8B-B14F-4D97-AF65-F5344CB8AC3E}">
        <p14:creationId xmlns:p14="http://schemas.microsoft.com/office/powerpoint/2010/main" val="14212132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Lisianthus</a:t>
            </a:r>
          </a:p>
        </p:txBody>
      </p:sp>
      <p:pic>
        <p:nvPicPr>
          <p:cNvPr id="10" name="Picture 9" descr="A bouquet of flowers&#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389038"/>
            <a:ext cx="4680520" cy="4680520"/>
          </a:xfrm>
          <a:prstGeom prst="rect">
            <a:avLst/>
          </a:prstGeom>
        </p:spPr>
      </p:pic>
      <p:sp>
        <p:nvSpPr>
          <p:cNvPr id="3" name="Content Placeholder 2"/>
          <p:cNvSpPr>
            <a:spLocks noGrp="1"/>
          </p:cNvSpPr>
          <p:nvPr>
            <p:ph idx="1"/>
          </p:nvPr>
        </p:nvSpPr>
        <p:spPr/>
        <p:txBody>
          <a:bodyPr>
            <a:normAutofit/>
          </a:bodyPr>
          <a:lstStyle/>
          <a:p>
            <a:r>
              <a:rPr lang="en-GB" sz="2000" dirty="0"/>
              <a:t>Wide range of colours available</a:t>
            </a:r>
          </a:p>
          <a:p>
            <a:endParaRPr lang="en-GB" sz="2000" dirty="0"/>
          </a:p>
          <a:p>
            <a:r>
              <a:rPr lang="en-GB" sz="2000" dirty="0"/>
              <a:t>Wide range of flower types</a:t>
            </a:r>
          </a:p>
          <a:p>
            <a:endParaRPr lang="en-GB" sz="2000" dirty="0"/>
          </a:p>
          <a:p>
            <a:r>
              <a:rPr lang="en-GB" sz="2000" dirty="0"/>
              <a:t>High value end product</a:t>
            </a:r>
          </a:p>
          <a:p>
            <a:endParaRPr lang="en-GB" sz="2000" dirty="0"/>
          </a:p>
          <a:p>
            <a:r>
              <a:rPr lang="en-GB" sz="2000" dirty="0"/>
              <a:t>High number of flowers per stem</a:t>
            </a:r>
          </a:p>
          <a:p>
            <a:endParaRPr lang="en-GB" sz="2000" dirty="0"/>
          </a:p>
          <a:p>
            <a:r>
              <a:rPr lang="en-GB" sz="2000" dirty="0"/>
              <a:t>Excellent Vase Life: 20 days+ </a:t>
            </a:r>
          </a:p>
          <a:p>
            <a:endParaRPr lang="en-GB" sz="2000" dirty="0"/>
          </a:p>
          <a:p>
            <a:r>
              <a:rPr lang="en-GB" sz="2000" dirty="0"/>
              <a:t>Possible to use in many </a:t>
            </a:r>
          </a:p>
          <a:p>
            <a:pPr marL="0" indent="0">
              <a:buNone/>
            </a:pPr>
            <a:r>
              <a:rPr lang="en-GB" sz="2000" dirty="0"/>
              <a:t>      different ways</a:t>
            </a:r>
            <a:endParaRPr lang="en-GB" sz="1600" dirty="0"/>
          </a:p>
          <a:p>
            <a:endParaRPr lang="en-GB" altLang="ja-JP" sz="2000" b="0" dirty="0">
              <a:ea typeface="ヒラギノ角ゴ Pro W3"/>
              <a:cs typeface="Arial" pitchFamily="34" charset="0"/>
            </a:endParaRPr>
          </a:p>
          <a:p>
            <a:endParaRPr lang="en-US" altLang="ja-JP" sz="2000" b="0" dirty="0">
              <a:ea typeface="ヒラギノ角ゴ Pro W3"/>
              <a:cs typeface="Arial" pitchFamily="34" charset="0"/>
            </a:endParaRPr>
          </a:p>
          <a:p>
            <a:endParaRPr lang="en-GB" sz="2000" b="0" dirty="0"/>
          </a:p>
        </p:txBody>
      </p:sp>
    </p:spTree>
    <p:extLst>
      <p:ext uri="{BB962C8B-B14F-4D97-AF65-F5344CB8AC3E}">
        <p14:creationId xmlns:p14="http://schemas.microsoft.com/office/powerpoint/2010/main" val="25392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79512" cy="6858000"/>
          </a:xfrm>
          <a:prstGeom prst="rect">
            <a:avLst/>
          </a:prstGeom>
          <a:solidFill>
            <a:srgbClr val="FF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p:cNvSpPr/>
          <p:nvPr/>
        </p:nvSpPr>
        <p:spPr>
          <a:xfrm flipH="1">
            <a:off x="179512" y="0"/>
            <a:ext cx="189734" cy="6858000"/>
          </a:xfrm>
          <a:prstGeom prst="rect">
            <a:avLst/>
          </a:prstGeom>
          <a:solidFill>
            <a:srgbClr val="00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44159" y="2358002"/>
            <a:ext cx="3384376" cy="3405706"/>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949280"/>
            <a:ext cx="2355348" cy="822825"/>
          </a:xfrm>
          <a:prstGeom prst="rect">
            <a:avLst/>
          </a:prstGeom>
        </p:spPr>
      </p:pic>
      <p:sp>
        <p:nvSpPr>
          <p:cNvPr id="10" name="Rectangle 9"/>
          <p:cNvSpPr/>
          <p:nvPr/>
        </p:nvSpPr>
        <p:spPr>
          <a:xfrm>
            <a:off x="956562" y="1828892"/>
            <a:ext cx="3466372" cy="3924151"/>
          </a:xfrm>
          <a:prstGeom prst="rect">
            <a:avLst/>
          </a:prstGeom>
          <a:solidFill>
            <a:srgbClr val="FFF7DD"/>
          </a:solidFill>
        </p:spPr>
        <p:txBody>
          <a:bodyPr wrap="square">
            <a:spAutoFit/>
          </a:bodyPr>
          <a:lstStyle/>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The plugs are approaching the transplant stage. ( South Europe and Poland 10 weeks old plant, Holland 12 weeks old, they do selecting in Holland in 10</a:t>
            </a:r>
            <a:r>
              <a:rPr lang="en-GB" sz="1500" baseline="30000" dirty="0">
                <a:solidFill>
                  <a:prstClr val="black"/>
                </a:solidFill>
                <a:ea typeface="ヒラギノ角ゴ Pro W3" pitchFamily="-107" charset="-128"/>
                <a:cs typeface="Arial" pitchFamily="34" charset="0"/>
              </a:rPr>
              <a:t>th</a:t>
            </a:r>
            <a:r>
              <a:rPr lang="en-GB" sz="1500" dirty="0">
                <a:solidFill>
                  <a:prstClr val="black"/>
                </a:solidFill>
                <a:ea typeface="ヒラギノ角ゴ Pro W3" pitchFamily="-107" charset="-128"/>
                <a:cs typeface="Arial" pitchFamily="34" charset="0"/>
              </a:rPr>
              <a:t> week and recover for 2 weeks before delivering)</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Young plants in Holland are much more stretched and more developed than plants for other area’s.</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Provide the highest light possible within the optimum temperature range of 18-22C.</a:t>
            </a:r>
          </a:p>
          <a:p>
            <a:pPr marL="342900" indent="-342900">
              <a:spcBef>
                <a:spcPct val="20000"/>
              </a:spcBef>
              <a:spcAft>
                <a:spcPts val="1200"/>
              </a:spcAft>
              <a:buFontTx/>
              <a:buBlip>
                <a:blip r:embed="rId4"/>
              </a:buBlip>
              <a:defRPr/>
            </a:pPr>
            <a:r>
              <a:rPr lang="en-GB" sz="1500" dirty="0">
                <a:solidFill>
                  <a:prstClr val="black"/>
                </a:solidFill>
                <a:ea typeface="ヒラギノ角ゴ Pro W3" pitchFamily="-107" charset="-128"/>
                <a:cs typeface="Arial" pitchFamily="34" charset="0"/>
              </a:rPr>
              <a:t>pH 6.0-6.5 and EC level between 0.7 and 1.0 </a:t>
            </a:r>
            <a:r>
              <a:rPr lang="en-GB" sz="1500" dirty="0" err="1">
                <a:solidFill>
                  <a:prstClr val="black"/>
                </a:solidFill>
                <a:ea typeface="ヒラギノ角ゴ Pro W3" pitchFamily="-107" charset="-128"/>
                <a:cs typeface="Arial" pitchFamily="34" charset="0"/>
              </a:rPr>
              <a:t>pmm</a:t>
            </a:r>
            <a:endParaRPr lang="en-GB" sz="1500" dirty="0">
              <a:solidFill>
                <a:prstClr val="black"/>
              </a:solidFill>
              <a:ea typeface="ヒラギノ角ゴ Pro W3" pitchFamily="-107" charset="-128"/>
              <a:cs typeface="Arial" pitchFamily="34" charset="0"/>
            </a:endParaRPr>
          </a:p>
        </p:txBody>
      </p:sp>
      <p:sp>
        <p:nvSpPr>
          <p:cNvPr id="11" name="Title 1"/>
          <p:cNvSpPr txBox="1">
            <a:spLocks/>
          </p:cNvSpPr>
          <p:nvPr/>
        </p:nvSpPr>
        <p:spPr>
          <a:xfrm>
            <a:off x="553113" y="221830"/>
            <a:ext cx="8476028" cy="1111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dirty="0">
                <a:solidFill>
                  <a:srgbClr val="00A84C"/>
                </a:solidFill>
                <a:effectLst>
                  <a:outerShdw blurRad="38100" dist="38100" dir="2700000" algn="tl">
                    <a:srgbClr val="000000">
                      <a:alpha val="43137"/>
                    </a:srgbClr>
                  </a:outerShdw>
                </a:effectLst>
              </a:rPr>
              <a:t>Growing young plants </a:t>
            </a:r>
            <a:br>
              <a:rPr lang="nl-NL" sz="4000" dirty="0">
                <a:solidFill>
                  <a:srgbClr val="00A84C"/>
                </a:solidFill>
                <a:effectLst>
                  <a:outerShdw blurRad="38100" dist="38100" dir="2700000" algn="tl">
                    <a:srgbClr val="000000">
                      <a:alpha val="43137"/>
                    </a:srgbClr>
                  </a:outerShdw>
                </a:effectLst>
              </a:rPr>
            </a:br>
            <a:r>
              <a:rPr lang="en-GB" sz="2000" i="1" dirty="0"/>
              <a:t>Stage Three:  Days 42 – 70 (</a:t>
            </a:r>
            <a:r>
              <a:rPr lang="en-GB" sz="2000" i="1" dirty="0" err="1"/>
              <a:t>wk</a:t>
            </a:r>
            <a:r>
              <a:rPr lang="en-GB" sz="2000" i="1" dirty="0"/>
              <a:t> 6-10)</a:t>
            </a:r>
            <a:endParaRPr lang="nl-NL" sz="2000" i="1" dirty="0"/>
          </a:p>
        </p:txBody>
      </p:sp>
    </p:spTree>
    <p:extLst>
      <p:ext uri="{BB962C8B-B14F-4D97-AF65-F5344CB8AC3E}">
        <p14:creationId xmlns:p14="http://schemas.microsoft.com/office/powerpoint/2010/main" val="337866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1"/>
              <a:t>Transplanting (day 70)</a:t>
            </a:r>
          </a:p>
        </p:txBody>
      </p:sp>
      <p:sp>
        <p:nvSpPr>
          <p:cNvPr id="3" name="Content Placeholder 2"/>
          <p:cNvSpPr>
            <a:spLocks noGrp="1"/>
          </p:cNvSpPr>
          <p:nvPr>
            <p:ph idx="1"/>
          </p:nvPr>
        </p:nvSpPr>
        <p:spPr>
          <a:xfrm>
            <a:off x="457200" y="1268760"/>
            <a:ext cx="8229600" cy="5589240"/>
          </a:xfrm>
        </p:spPr>
        <p:txBody>
          <a:bodyPr>
            <a:normAutofit fontScale="92500" lnSpcReduction="20000"/>
          </a:bodyPr>
          <a:lstStyle/>
          <a:p>
            <a:r>
              <a:rPr lang="en-GB" sz="2000" b="0" noProof="1"/>
              <a:t>Soil &amp; Bed Preparation </a:t>
            </a:r>
          </a:p>
          <a:p>
            <a:pPr lvl="1"/>
            <a:r>
              <a:rPr lang="en-GB" sz="1600" b="0" noProof="1"/>
              <a:t>It is hilghly recommended to sterilize the soil before growing Lisianthus to get rid of pathogen like fusarium. If soil sterilization is not possible, select a soil where </a:t>
            </a:r>
            <a:r>
              <a:rPr lang="en-GB" sz="1600" b="0" noProof="1">
                <a:solidFill>
                  <a:srgbClr val="FF0000"/>
                </a:solidFill>
              </a:rPr>
              <a:t>no Lisianthus were grown in the 3 years before. Allelopathy is also a great threat for growing Lisianthus on the same soil than last year..</a:t>
            </a:r>
          </a:p>
          <a:p>
            <a:pPr lvl="1"/>
            <a:r>
              <a:rPr lang="en-GB" sz="1600" b="0" noProof="1"/>
              <a:t>Select a soil which is high in organic matter and which is free of pathogene.  </a:t>
            </a:r>
          </a:p>
          <a:p>
            <a:pPr lvl="1"/>
            <a:r>
              <a:rPr lang="en-GB" sz="1600" b="0" noProof="1"/>
              <a:t>Planting density Holland: +/- 81 per m2 (11 cm x 11 cm)</a:t>
            </a:r>
          </a:p>
          <a:p>
            <a:pPr lvl="1"/>
            <a:r>
              <a:rPr lang="en-GB" sz="1600" b="0" noProof="1"/>
              <a:t>Planting density South Europe: between 40 and 60 per m2</a:t>
            </a:r>
          </a:p>
          <a:p>
            <a:pPr lvl="1"/>
            <a:r>
              <a:rPr lang="en-GB" sz="1600" b="0" noProof="1"/>
              <a:t>Use of support netting is highly recommended</a:t>
            </a:r>
          </a:p>
          <a:p>
            <a:pPr marL="0" indent="0">
              <a:buNone/>
            </a:pPr>
            <a:endParaRPr lang="en-GB" sz="2000" b="0" noProof="1"/>
          </a:p>
          <a:p>
            <a:r>
              <a:rPr lang="en-GB" sz="2000" b="0" noProof="1"/>
              <a:t> Day Length</a:t>
            </a:r>
          </a:p>
          <a:p>
            <a:pPr lvl="1"/>
            <a:r>
              <a:rPr lang="en-GB" sz="1600" b="0" noProof="1"/>
              <a:t>Long days (&gt;16 hours) accelerate growth and flowering. Howerver, not required!</a:t>
            </a:r>
          </a:p>
          <a:p>
            <a:pPr marL="457200" lvl="1" indent="0">
              <a:buNone/>
            </a:pPr>
            <a:endParaRPr lang="en-GB" sz="1600" b="0" noProof="1"/>
          </a:p>
          <a:p>
            <a:r>
              <a:rPr lang="en-GB" sz="2000" b="0" noProof="1"/>
              <a:t> Temperature</a:t>
            </a:r>
          </a:p>
          <a:p>
            <a:pPr lvl="1"/>
            <a:r>
              <a:rPr lang="en-GB" sz="1600" b="0" noProof="1"/>
              <a:t>Minimum temperature is 15 degrees Celsius. Always ensure good ventilation (0.7 m/s)! This is very important to reduce diseases and tip burn. </a:t>
            </a:r>
          </a:p>
          <a:p>
            <a:pPr lvl="1"/>
            <a:endParaRPr lang="en-GB" sz="1600" b="0" noProof="1"/>
          </a:p>
          <a:p>
            <a:r>
              <a:rPr lang="en-GB" sz="2000" b="0" noProof="1"/>
              <a:t> Watering</a:t>
            </a:r>
          </a:p>
          <a:p>
            <a:pPr lvl="1"/>
            <a:r>
              <a:rPr lang="en-GB" sz="1600" b="0" noProof="1"/>
              <a:t>Provide enough water, too dry cultivation will cause stress and rosetting.  </a:t>
            </a:r>
            <a:br>
              <a:rPr lang="en-GB" sz="1600" b="0" noProof="1"/>
            </a:br>
            <a:endParaRPr lang="en-GB" sz="1600" b="0" noProof="1"/>
          </a:p>
          <a:p>
            <a:r>
              <a:rPr lang="en-GB" sz="2000" b="0" noProof="1"/>
              <a:t>Fertilizer</a:t>
            </a:r>
          </a:p>
          <a:p>
            <a:pPr lvl="1"/>
            <a:r>
              <a:rPr lang="en-GB" sz="1600" b="0" noProof="1"/>
              <a:t>Provide a balanced fertilizer and adequate Ca levels. </a:t>
            </a:r>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spTree>
    <p:extLst>
      <p:ext uri="{BB962C8B-B14F-4D97-AF65-F5344CB8AC3E}">
        <p14:creationId xmlns:p14="http://schemas.microsoft.com/office/powerpoint/2010/main" val="429136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noProof="1"/>
              <a:t>Transplanting (day 70)</a:t>
            </a:r>
          </a:p>
        </p:txBody>
      </p:sp>
      <p:sp>
        <p:nvSpPr>
          <p:cNvPr id="3" name="Content Placeholder 2"/>
          <p:cNvSpPr>
            <a:spLocks noGrp="1"/>
          </p:cNvSpPr>
          <p:nvPr>
            <p:ph idx="4294967295"/>
          </p:nvPr>
        </p:nvSpPr>
        <p:spPr>
          <a:xfrm>
            <a:off x="611560" y="1268413"/>
            <a:ext cx="8229600" cy="5589587"/>
          </a:xfrm>
        </p:spPr>
        <p:txBody>
          <a:bodyPr>
            <a:normAutofit/>
          </a:bodyPr>
          <a:lstStyle/>
          <a:p>
            <a:r>
              <a:rPr lang="en-GB" sz="2000" b="0" noProof="1"/>
              <a:t>Steam Sterilization </a:t>
            </a:r>
          </a:p>
          <a:p>
            <a:pPr lvl="1"/>
            <a:r>
              <a:rPr lang="en-GB" sz="1600" b="0" noProof="1"/>
              <a:t>Cover the soil with a special sailing which keeps the heat inside. Put the heating pipes in and blow 100 C steam for 8 hours.   </a:t>
            </a:r>
          </a:p>
          <a:p>
            <a:pPr marL="0" indent="0">
              <a:buNone/>
            </a:pPr>
            <a:endParaRPr lang="en-GB" sz="2000" b="0" noProof="1"/>
          </a:p>
          <a:p>
            <a:pPr marL="0" indent="0">
              <a:buNone/>
            </a:pPr>
            <a:endParaRPr lang="en-GB" sz="1600" b="0" noProof="1"/>
          </a:p>
          <a:p>
            <a:pPr marL="0" indent="0">
              <a:buNone/>
            </a:pPr>
            <a:endParaRPr lang="en-GB" sz="2000" b="0" noProof="1"/>
          </a:p>
          <a:p>
            <a:endParaRPr lang="en-GB" dirty="0"/>
          </a:p>
          <a:p>
            <a:endParaRPr lang="en-GB"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88" y="2447840"/>
            <a:ext cx="5086629" cy="38163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P5150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411760"/>
            <a:ext cx="2863850" cy="38163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0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noProof="1"/>
              <a:t>Transplanting (day 70)</a:t>
            </a:r>
          </a:p>
        </p:txBody>
      </p:sp>
      <p:sp>
        <p:nvSpPr>
          <p:cNvPr id="3" name="Content Placeholder 2"/>
          <p:cNvSpPr>
            <a:spLocks noGrp="1"/>
          </p:cNvSpPr>
          <p:nvPr>
            <p:ph idx="4294967295"/>
          </p:nvPr>
        </p:nvSpPr>
        <p:spPr>
          <a:xfrm>
            <a:off x="683568" y="1245894"/>
            <a:ext cx="8229600" cy="5589587"/>
          </a:xfrm>
        </p:spPr>
        <p:txBody>
          <a:bodyPr>
            <a:normAutofit/>
          </a:bodyPr>
          <a:lstStyle/>
          <a:p>
            <a:r>
              <a:rPr lang="en-GB" sz="2000" b="0" noProof="1"/>
              <a:t>Bed Preparation</a:t>
            </a:r>
          </a:p>
          <a:p>
            <a:pPr lvl="1"/>
            <a:r>
              <a:rPr lang="en-GB" sz="1600" b="0" noProof="1"/>
              <a:t>Transplant between the 40 and 60 plants per m2.</a:t>
            </a:r>
          </a:p>
          <a:p>
            <a:pPr lvl="1"/>
            <a:r>
              <a:rPr lang="en-GB" sz="1600" b="0" noProof="1"/>
              <a:t>Make sure the flower bed is well watered before transplanting! </a:t>
            </a:r>
          </a:p>
          <a:p>
            <a:pPr lvl="1"/>
            <a:r>
              <a:rPr lang="en-GB" sz="1600" b="0" noProof="1"/>
              <a:t>pH of the soil should be between 6.0 and 6.8, soil should be high in organic matter.</a:t>
            </a:r>
          </a:p>
          <a:p>
            <a:pPr lvl="1"/>
            <a:r>
              <a:rPr lang="en-GB" sz="1600" b="0" noProof="1"/>
              <a:t>Screen or chalk in summer after transplanting to avoid stress conditions.  </a:t>
            </a:r>
          </a:p>
          <a:p>
            <a:pPr marL="0" indent="0">
              <a:buNone/>
            </a:pPr>
            <a:endParaRPr lang="en-GB" sz="2000" b="0" noProof="1"/>
          </a:p>
          <a:p>
            <a:pPr marL="0" indent="0">
              <a:buNone/>
            </a:pPr>
            <a:endParaRPr lang="en-GB" sz="1600" b="0" noProof="1"/>
          </a:p>
          <a:p>
            <a:pPr marL="0" indent="0">
              <a:buNone/>
            </a:pPr>
            <a:endParaRPr lang="en-GB" sz="2000" b="0" noProof="1"/>
          </a:p>
          <a:p>
            <a:endParaRPr lang="en-GB" dirty="0"/>
          </a:p>
          <a:p>
            <a:endParaRPr lang="en-GB" dirty="0"/>
          </a:p>
        </p:txBody>
      </p:sp>
      <p:pic>
        <p:nvPicPr>
          <p:cNvPr id="7" name="Picture 7" descr="定植前の苗のならし（7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043495"/>
            <a:ext cx="5040560" cy="377939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2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noProof="1"/>
              <a:t>Cultivation (day 70-140+)</a:t>
            </a:r>
          </a:p>
        </p:txBody>
      </p:sp>
      <p:sp>
        <p:nvSpPr>
          <p:cNvPr id="3" name="Content Placeholder 2"/>
          <p:cNvSpPr>
            <a:spLocks noGrp="1"/>
          </p:cNvSpPr>
          <p:nvPr>
            <p:ph idx="4294967295"/>
          </p:nvPr>
        </p:nvSpPr>
        <p:spPr>
          <a:xfrm>
            <a:off x="539552" y="1268413"/>
            <a:ext cx="8229600" cy="5589587"/>
          </a:xfrm>
        </p:spPr>
        <p:txBody>
          <a:bodyPr>
            <a:normAutofit/>
          </a:bodyPr>
          <a:lstStyle/>
          <a:p>
            <a:r>
              <a:rPr lang="en-GB" sz="2000" b="0" noProof="1"/>
              <a:t>Watering</a:t>
            </a:r>
          </a:p>
          <a:p>
            <a:pPr lvl="1"/>
            <a:r>
              <a:rPr lang="en-GB" sz="1600" b="0" noProof="1"/>
              <a:t>Provide enough water, overhead irrigation is sufficient. </a:t>
            </a:r>
          </a:p>
          <a:p>
            <a:pPr lvl="1"/>
            <a:r>
              <a:rPr lang="en-GB" sz="1600" b="0" noProof="1"/>
              <a:t>Gradually lower watering when crop is closer to flowering (last 2-3 weeks). </a:t>
            </a:r>
          </a:p>
          <a:p>
            <a:pPr lvl="1"/>
            <a:r>
              <a:rPr lang="en-GB" sz="1600" b="0" noProof="1"/>
              <a:t>Drip irrigation is usefull in later stages to prevent flower wilting, but not required. </a:t>
            </a:r>
          </a:p>
          <a:p>
            <a:pPr marL="0" indent="0">
              <a:buNone/>
            </a:pPr>
            <a:endParaRPr lang="en-GB" sz="1600" b="0" noProof="1"/>
          </a:p>
          <a:p>
            <a:pPr marL="0" indent="0">
              <a:buNone/>
            </a:pPr>
            <a:endParaRPr lang="en-GB" sz="2000" b="0" noProof="1"/>
          </a:p>
          <a:p>
            <a:endParaRPr lang="en-GB" dirty="0"/>
          </a:p>
          <a:p>
            <a:endParaRPr lang="en-GB" dirty="0"/>
          </a:p>
        </p:txBody>
      </p:sp>
      <p:pic>
        <p:nvPicPr>
          <p:cNvPr id="5" name="Picture 6" descr="P1010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240" y="2694930"/>
            <a:ext cx="5185120" cy="388843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6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noProof="1"/>
              <a:t>Cultivation (day 70-140+)</a:t>
            </a:r>
          </a:p>
        </p:txBody>
      </p:sp>
      <p:sp>
        <p:nvSpPr>
          <p:cNvPr id="3" name="Content Placeholder 2"/>
          <p:cNvSpPr>
            <a:spLocks noGrp="1"/>
          </p:cNvSpPr>
          <p:nvPr>
            <p:ph idx="4294967295"/>
          </p:nvPr>
        </p:nvSpPr>
        <p:spPr>
          <a:xfrm>
            <a:off x="878904" y="1174124"/>
            <a:ext cx="8229600" cy="5589587"/>
          </a:xfrm>
        </p:spPr>
        <p:txBody>
          <a:bodyPr>
            <a:normAutofit/>
          </a:bodyPr>
          <a:lstStyle/>
          <a:p>
            <a:r>
              <a:rPr lang="en-GB" sz="2000" b="0" noProof="1"/>
              <a:t>Temperature &amp; Ventilation </a:t>
            </a:r>
          </a:p>
          <a:p>
            <a:pPr lvl="1"/>
            <a:r>
              <a:rPr lang="en-GB" sz="1600" b="0" noProof="1"/>
              <a:t>Minimum temperature is 15 C</a:t>
            </a:r>
          </a:p>
          <a:p>
            <a:pPr lvl="1"/>
            <a:r>
              <a:rPr lang="en-GB" sz="1600" b="0" noProof="1"/>
              <a:t>Ventilation is key! </a:t>
            </a:r>
          </a:p>
          <a:p>
            <a:pPr lvl="1"/>
            <a:r>
              <a:rPr lang="en-GB" sz="1600" b="0" noProof="1"/>
              <a:t>0.7 m/s</a:t>
            </a:r>
          </a:p>
          <a:p>
            <a:pPr marL="0" indent="0">
              <a:buNone/>
            </a:pPr>
            <a:endParaRPr lang="en-GB" sz="2000" b="0" noProof="1"/>
          </a:p>
          <a:p>
            <a:endParaRPr lang="en-GB" dirty="0"/>
          </a:p>
          <a:p>
            <a:endParaRPr lang="en-GB" dirty="0"/>
          </a:p>
        </p:txBody>
      </p:sp>
      <p:pic>
        <p:nvPicPr>
          <p:cNvPr id="6" name="Picture 4" descr="ｽｸﾘｭｰﾌｧﾝ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4444420" cy="333471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P1010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130" y="1340768"/>
            <a:ext cx="4032374" cy="302428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1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25"/>
            <a:ext cx="8229600" cy="1143000"/>
          </a:xfrm>
        </p:spPr>
        <p:txBody>
          <a:bodyPr>
            <a:normAutofit/>
          </a:bodyPr>
          <a:lstStyle/>
          <a:p>
            <a:r>
              <a:rPr lang="en-GB" noProof="1"/>
              <a:t>Cultivation (day 70-140+)</a:t>
            </a:r>
          </a:p>
        </p:txBody>
      </p:sp>
      <p:sp>
        <p:nvSpPr>
          <p:cNvPr id="3" name="Content Placeholder 2"/>
          <p:cNvSpPr>
            <a:spLocks noGrp="1"/>
          </p:cNvSpPr>
          <p:nvPr>
            <p:ph idx="4294967295"/>
          </p:nvPr>
        </p:nvSpPr>
        <p:spPr>
          <a:xfrm>
            <a:off x="457200" y="1274430"/>
            <a:ext cx="8229600" cy="5473700"/>
          </a:xfrm>
        </p:spPr>
        <p:txBody>
          <a:bodyPr>
            <a:normAutofit/>
          </a:bodyPr>
          <a:lstStyle/>
          <a:p>
            <a:r>
              <a:rPr lang="en-GB" sz="2000" b="0" noProof="1"/>
              <a:t>South Europe</a:t>
            </a:r>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endParaRPr lang="en-GB" sz="2000" b="0" noProof="1"/>
          </a:p>
          <a:p>
            <a:pPr marL="0" indent="0">
              <a:buNone/>
            </a:pPr>
            <a:endParaRPr lang="en-GB" sz="2000" b="0" noProof="1"/>
          </a:p>
          <a:p>
            <a:pPr lvl="1"/>
            <a:endParaRPr lang="en-GB" sz="1600" b="0" noProof="1"/>
          </a:p>
          <a:p>
            <a:pPr marL="457200" lvl="1" indent="0">
              <a:buNone/>
            </a:pPr>
            <a:endParaRPr lang="en-GB" sz="1600" b="0" noProof="1"/>
          </a:p>
          <a:p>
            <a:pPr marL="0" indent="0">
              <a:buNone/>
            </a:pPr>
            <a:endParaRPr lang="en-GB" sz="2000" b="0" noProof="1"/>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274588"/>
            <a:ext cx="3099367" cy="549991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552" y="2222373"/>
            <a:ext cx="5047881" cy="3983022"/>
          </a:xfrm>
          <a:prstGeom prst="rect">
            <a:avLst/>
          </a:prstGeom>
        </p:spPr>
      </p:pic>
    </p:spTree>
    <p:extLst>
      <p:ext uri="{BB962C8B-B14F-4D97-AF65-F5344CB8AC3E}">
        <p14:creationId xmlns:p14="http://schemas.microsoft.com/office/powerpoint/2010/main" val="3745195366"/>
      </p:ext>
    </p:extLst>
  </p:cSld>
  <p:clrMapOvr>
    <a:masterClrMapping/>
  </p:clrMapOvr>
</p:sld>
</file>

<file path=ppt/theme/theme1.xml><?xml version="1.0" encoding="utf-8"?>
<a:theme xmlns:a="http://schemas.openxmlformats.org/drawingml/2006/main" name="Bedding Plants Centenn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9BBE6EC-5259-4D82-B5C0-B7717B9F55B8}" vid="{BF2835B8-AAD5-4D97-8070-505C00CCE003}"/>
    </a:ext>
  </a:extLst>
</a:theme>
</file>

<file path=ppt/theme/theme2.xml><?xml version="1.0" encoding="utf-8"?>
<a:theme xmlns:a="http://schemas.openxmlformats.org/drawingml/2006/main" name="Pot Plants Centenn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9BBE6EC-5259-4D82-B5C0-B7717B9F55B8}" vid="{A0E04FD8-DC97-423A-8341-E8655E33CAD9}"/>
    </a:ext>
  </a:extLst>
</a:theme>
</file>

<file path=ppt/theme/theme3.xml><?xml version="1.0" encoding="utf-8"?>
<a:theme xmlns:a="http://schemas.openxmlformats.org/drawingml/2006/main" name="Cut Flowers Centenn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9BBE6EC-5259-4D82-B5C0-B7717B9F55B8}" vid="{6831F240-83F1-4DAA-AED7-A0B236A78B08}"/>
    </a:ext>
  </a:extLst>
</a:theme>
</file>

<file path=ppt/theme/theme4.xml><?xml version="1.0" encoding="utf-8"?>
<a:theme xmlns:a="http://schemas.openxmlformats.org/drawingml/2006/main" name="Cuttings Centenn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9BBE6EC-5259-4D82-B5C0-B7717B9F55B8}" vid="{04C4BB7E-AB4E-4846-A0AD-721454C0FC3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B4CE71C9482419379DED7D5AACA63" ma:contentTypeVersion="0" ma:contentTypeDescription="Create a new document." ma:contentTypeScope="" ma:versionID="c3bef27cfaedc2002e17a70a3019d2a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17A71D-FA09-435F-8300-C3AF6ACB7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39E85A-4DA0-4C0E-AEB3-4B234B1611D8}">
  <ds:schemaRefs>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EBB114-671E-493F-8519-80BE204AF7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Sakata Passion</Template>
  <TotalTime>2918</TotalTime>
  <Words>1340</Words>
  <Application>Microsoft Office PowerPoint</Application>
  <PresentationFormat>On-screen Show (4:3)</PresentationFormat>
  <Paragraphs>347</Paragraphs>
  <Slides>28</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ＭＳ Ｐゴシック</vt:lpstr>
      <vt:lpstr>Arial</vt:lpstr>
      <vt:lpstr>Arial (body)</vt:lpstr>
      <vt:lpstr>Calibri</vt:lpstr>
      <vt:lpstr>Calibri+Body</vt:lpstr>
      <vt:lpstr>Calibri+Heading</vt:lpstr>
      <vt:lpstr>Wingdings</vt:lpstr>
      <vt:lpstr>Bedding Plants Centennial</vt:lpstr>
      <vt:lpstr>Pot Plants Centennial</vt:lpstr>
      <vt:lpstr>Cut Flowers Centennial</vt:lpstr>
      <vt:lpstr>Cuttings Centennial</vt:lpstr>
      <vt:lpstr>Culture of Lisianthus </vt:lpstr>
      <vt:lpstr>Young Plant </vt:lpstr>
      <vt:lpstr>PowerPoint Presentation</vt:lpstr>
      <vt:lpstr>Transplanting (day 70)</vt:lpstr>
      <vt:lpstr>Transplanting (day 70)</vt:lpstr>
      <vt:lpstr>Transplanting (day 70)</vt:lpstr>
      <vt:lpstr>Cultivation (day 70-140+)</vt:lpstr>
      <vt:lpstr>Cultivation (day 70-140+)</vt:lpstr>
      <vt:lpstr>Cultivation (day 70-140+)</vt:lpstr>
      <vt:lpstr>Cultivation (day 70-140+)</vt:lpstr>
      <vt:lpstr>Cultivation  (day 70-140+) </vt:lpstr>
      <vt:lpstr>Points of Attention</vt:lpstr>
      <vt:lpstr>Crop Schedule</vt:lpstr>
      <vt:lpstr>Crop Schedule</vt:lpstr>
      <vt:lpstr>Following slides give some problems which can occur in Lisianthus Crop. Of course there are many things that can influence diseases and other problems, but in general are the problems with Lisianthus in every area or location the same.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Lisianthus</vt:lpstr>
    </vt:vector>
  </TitlesOfParts>
  <Company>Sakata Vegetables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Van Popering</dc:creator>
  <cp:lastModifiedBy>George Kester</cp:lastModifiedBy>
  <cp:revision>208</cp:revision>
  <cp:lastPrinted>2019-03-25T14:08:32Z</cp:lastPrinted>
  <dcterms:created xsi:type="dcterms:W3CDTF">2015-10-02T16:23:26Z</dcterms:created>
  <dcterms:modified xsi:type="dcterms:W3CDTF">2022-08-24T15:00:48Z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0x01010031AB4CE71C9482419379DED7D5AACA63</vt:lpwstr>
  </property>
</Properties>
</file>